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3" r:id="rId7"/>
    <p:sldId id="271" r:id="rId8"/>
    <p:sldId id="262" r:id="rId9"/>
    <p:sldId id="289" r:id="rId10"/>
    <p:sldId id="272" r:id="rId11"/>
    <p:sldId id="265" r:id="rId12"/>
    <p:sldId id="290" r:id="rId13"/>
    <p:sldId id="291" r:id="rId14"/>
    <p:sldId id="292" r:id="rId15"/>
    <p:sldId id="293" r:id="rId16"/>
    <p:sldId id="287" r:id="rId17"/>
    <p:sldId id="280" r:id="rId18"/>
    <p:sldId id="296" r:id="rId19"/>
    <p:sldId id="269" r:id="rId20"/>
    <p:sldId id="294" r:id="rId21"/>
    <p:sldId id="295" r:id="rId22"/>
    <p:sldId id="303" r:id="rId23"/>
    <p:sldId id="304" r:id="rId24"/>
    <p:sldId id="281" r:id="rId25"/>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70FF"/>
    <a:srgbClr val="7B68A1"/>
    <a:srgbClr val="D0C9DD"/>
    <a:srgbClr val="FAD6D3"/>
    <a:srgbClr val="9E85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p:scale>
          <a:sx n="66" d="100"/>
          <a:sy n="66" d="100"/>
        </p:scale>
        <p:origin x="668" y="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54842-AD64-4EC8-8880-9AE6BD7C982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E6DBB6-790B-49EF-9DC3-4FA428CE165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FAAC449-15F4-4495-809D-465A1987452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30D91D-ED80-490F-8129-07349F8661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FAAC449-15F4-4495-809D-465A1987452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30D91D-ED80-490F-8129-07349F8661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FAAC449-15F4-4495-809D-465A1987452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30D91D-ED80-490F-8129-07349F8661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userDrawn="1"/>
        </p:nvSpPr>
        <p:spPr>
          <a:xfrm>
            <a:off x="337457" y="391885"/>
            <a:ext cx="11517086" cy="6074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userDrawn="1"/>
        </p:nvSpPr>
        <p:spPr>
          <a:xfrm>
            <a:off x="337457" y="391885"/>
            <a:ext cx="11517086" cy="6074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userDrawn="1"/>
        </p:nvSpPr>
        <p:spPr>
          <a:xfrm>
            <a:off x="337457" y="391885"/>
            <a:ext cx="11517086" cy="6074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userDrawn="1"/>
        </p:nvSpPr>
        <p:spPr>
          <a:xfrm>
            <a:off x="337457" y="391885"/>
            <a:ext cx="11517086" cy="6074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FAAC449-15F4-4495-809D-465A1987452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30D91D-ED80-490F-8129-07349F8661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FAAC449-15F4-4495-809D-465A1987452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30D91D-ED80-490F-8129-07349F8661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FAAC449-15F4-4495-809D-465A1987452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730D91D-ED80-490F-8129-07349F8661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FAAC449-15F4-4495-809D-465A1987452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730D91D-ED80-490F-8129-07349F8661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FAAC449-15F4-4495-809D-465A1987452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730D91D-ED80-490F-8129-07349F8661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FAAC449-15F4-4495-809D-465A1987452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730D91D-ED80-490F-8129-07349F8661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FAAC449-15F4-4495-809D-465A1987452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730D91D-ED80-490F-8129-07349F8661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FAAC449-15F4-4495-809D-465A1987452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730D91D-ED80-490F-8129-07349F8661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AAC449-15F4-4495-809D-465A1987452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0D91D-ED80-490F-8129-07349F8661B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4.xml"/><Relationship Id="rId2" Type="http://schemas.openxmlformats.org/officeDocument/2006/relationships/image" Target="../media/image7.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4.xml"/><Relationship Id="rId2" Type="http://schemas.openxmlformats.org/officeDocument/2006/relationships/image" Target="../media/image8.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4.xml"/><Relationship Id="rId2" Type="http://schemas.openxmlformats.org/officeDocument/2006/relationships/image" Target="../media/image9.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4.xml"/><Relationship Id="rId2" Type="http://schemas.openxmlformats.org/officeDocument/2006/relationships/image" Target="../media/image10.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6.xml"/><Relationship Id="rId4" Type="http://schemas.openxmlformats.org/officeDocument/2006/relationships/image" Target="../media/image11.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5.xml"/><Relationship Id="rId2" Type="http://schemas.openxmlformats.org/officeDocument/2006/relationships/image" Target="../media/image5.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5.xml"/><Relationship Id="rId2" Type="http://schemas.openxmlformats.org/officeDocument/2006/relationships/image" Target="../media/image5.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5.xml"/><Relationship Id="rId2" Type="http://schemas.openxmlformats.org/officeDocument/2006/relationships/image" Target="../media/image5.png"/><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4.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720321"/>
            <a:ext cx="4464353" cy="4464353"/>
          </a:xfrm>
          <a:prstGeom prst="rect">
            <a:avLst/>
          </a:prstGeom>
        </p:spPr>
      </p:pic>
      <p:sp>
        <p:nvSpPr>
          <p:cNvPr id="4" name="文本框 3"/>
          <p:cNvSpPr txBox="1"/>
          <p:nvPr/>
        </p:nvSpPr>
        <p:spPr>
          <a:xfrm>
            <a:off x="4269756" y="2698402"/>
            <a:ext cx="7856638" cy="1938992"/>
          </a:xfrm>
          <a:prstGeom prst="rect">
            <a:avLst/>
          </a:prstGeom>
          <a:noFill/>
        </p:spPr>
        <p:txBody>
          <a:bodyPr wrap="none" rtlCol="0">
            <a:spAutoFit/>
          </a:bodyPr>
          <a:lstStyle/>
          <a:p>
            <a:pPr algn="ctr"/>
            <a:r>
              <a:rPr lang="zh-CN" altLang="en-US" sz="6000" dirty="0">
                <a:solidFill>
                  <a:srgbClr val="7B68A1"/>
                </a:solidFill>
                <a:latin typeface="思源黑体 CN Normal" panose="020B0400000000000000" pitchFamily="34" charset="-122"/>
                <a:ea typeface="思源黑体 CN Normal" panose="020B0400000000000000" pitchFamily="34" charset="-122"/>
              </a:rPr>
              <a:t>嵌入式体联五时穿戴</a:t>
            </a:r>
            <a:r>
              <a:rPr lang="en-US" altLang="zh-CN" sz="6000" dirty="0">
                <a:solidFill>
                  <a:srgbClr val="7B68A1"/>
                </a:solidFill>
                <a:latin typeface="思源黑体 CN Normal" panose="020B0400000000000000" pitchFamily="34" charset="-122"/>
                <a:ea typeface="思源黑体 CN Normal" panose="020B0400000000000000" pitchFamily="34" charset="-122"/>
              </a:rPr>
              <a:t>IV</a:t>
            </a:r>
            <a:endParaRPr lang="en-US" altLang="zh-CN" sz="6000" dirty="0">
              <a:solidFill>
                <a:srgbClr val="7B68A1"/>
              </a:solidFill>
              <a:latin typeface="思源黑体 CN Normal" panose="020B0400000000000000" pitchFamily="34" charset="-122"/>
              <a:ea typeface="思源黑体 CN Normal" panose="020B0400000000000000" pitchFamily="34" charset="-122"/>
            </a:endParaRPr>
          </a:p>
          <a:p>
            <a:pPr algn="ctr"/>
            <a:r>
              <a:rPr lang="en-US" altLang="zh-CN" sz="6000" dirty="0">
                <a:solidFill>
                  <a:srgbClr val="7B68A1"/>
                </a:solidFill>
                <a:latin typeface="思源黑体 CN Normal" panose="020B0400000000000000" pitchFamily="34" charset="-122"/>
                <a:ea typeface="思源黑体 CN Normal" panose="020B0400000000000000" pitchFamily="34" charset="-122"/>
              </a:rPr>
              <a:t>G14</a:t>
            </a:r>
            <a:r>
              <a:rPr lang="zh-CN" altLang="en-US" sz="6000" dirty="0">
                <a:solidFill>
                  <a:srgbClr val="7B68A1"/>
                </a:solidFill>
                <a:latin typeface="思源黑体 CN Normal" panose="020B0400000000000000" pitchFamily="34" charset="-122"/>
                <a:ea typeface="思源黑体 CN Normal" panose="020B0400000000000000" pitchFamily="34" charset="-122"/>
              </a:rPr>
              <a:t>成果展示</a:t>
            </a:r>
            <a:endParaRPr lang="zh-CN" altLang="en-US" sz="6000" dirty="0">
              <a:solidFill>
                <a:srgbClr val="7B68A1"/>
              </a:solidFill>
              <a:latin typeface="思源黑体 CN Normal" panose="020B0400000000000000" pitchFamily="34" charset="-122"/>
              <a:ea typeface="思源黑体 CN Normal" panose="020B0400000000000000" pitchFamily="34" charset="-122"/>
            </a:endParaRPr>
          </a:p>
        </p:txBody>
      </p:sp>
      <p:cxnSp>
        <p:nvCxnSpPr>
          <p:cNvPr id="6" name="直接连接符 5"/>
          <p:cNvCxnSpPr/>
          <p:nvPr/>
        </p:nvCxnSpPr>
        <p:spPr>
          <a:xfrm>
            <a:off x="6242459" y="4853251"/>
            <a:ext cx="3870532" cy="19000"/>
          </a:xfrm>
          <a:prstGeom prst="line">
            <a:avLst/>
          </a:prstGeom>
          <a:ln w="19050">
            <a:solidFill>
              <a:srgbClr val="7B68A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297820" y="5053139"/>
            <a:ext cx="1800494" cy="369332"/>
          </a:xfrm>
          <a:prstGeom prst="rect">
            <a:avLst/>
          </a:prstGeom>
          <a:noFill/>
        </p:spPr>
        <p:txBody>
          <a:bodyPr wrap="none" rtlCol="0">
            <a:spAutoFit/>
          </a:bodyPr>
          <a:lstStyle/>
          <a:p>
            <a:pPr algn="ctr"/>
            <a:r>
              <a:rPr lang="zh-CN" altLang="en-US" b="1" dirty="0">
                <a:solidFill>
                  <a:srgbClr val="7B68A1"/>
                </a:solidFill>
                <a:latin typeface="思源黑体 CN Normal" panose="020B0400000000000000" pitchFamily="34" charset="-122"/>
                <a:ea typeface="思源黑体 CN Normal" panose="020B0400000000000000" pitchFamily="34" charset="-122"/>
              </a:rPr>
              <a:t>展示员：金成花</a:t>
            </a:r>
            <a:endParaRPr lang="zh-CN" altLang="en-US" b="1" dirty="0">
              <a:solidFill>
                <a:srgbClr val="7B68A1"/>
              </a:solidFill>
              <a:latin typeface="思源黑体 CN Normal" panose="020B0400000000000000" pitchFamily="34" charset="-122"/>
              <a:ea typeface="思源黑体 CN Normal" panose="020B0400000000000000" pitchFamily="34"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1960" y="1068640"/>
            <a:ext cx="1312210" cy="130336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pic>
        <p:nvPicPr>
          <p:cNvPr id="52" name="图片 5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05" y="273048"/>
            <a:ext cx="11595234" cy="631190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pic>
        <p:nvPicPr>
          <p:cNvPr id="52" name="图片 5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830" y="301457"/>
            <a:ext cx="11595234" cy="625508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pic>
        <p:nvPicPr>
          <p:cNvPr id="52" name="图片 5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511" y="339241"/>
            <a:ext cx="11585608" cy="621611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pic>
        <p:nvPicPr>
          <p:cNvPr id="52" name="图片 5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35" y="384567"/>
            <a:ext cx="11441230" cy="619714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50842" y="163209"/>
            <a:ext cx="1036530" cy="1029540"/>
          </a:xfrm>
          <a:prstGeom prst="rect">
            <a:avLst/>
          </a:prstGeom>
        </p:spPr>
      </p:pic>
      <p:pic>
        <p:nvPicPr>
          <p:cNvPr id="17" name="5d8f4129c2d1bc033984151a43631562">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rot="16200000">
            <a:off x="2456830" y="-1964857"/>
            <a:ext cx="6115688" cy="108723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723"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sp>
        <p:nvSpPr>
          <p:cNvPr id="22" name="文本框 21"/>
          <p:cNvSpPr txBox="1"/>
          <p:nvPr/>
        </p:nvSpPr>
        <p:spPr>
          <a:xfrm>
            <a:off x="4464782" y="3585061"/>
            <a:ext cx="3262432" cy="1015663"/>
          </a:xfrm>
          <a:prstGeom prst="rect">
            <a:avLst/>
          </a:prstGeom>
          <a:noFill/>
        </p:spPr>
        <p:txBody>
          <a:bodyPr wrap="none" rtlCol="0">
            <a:spAutoFit/>
          </a:bodyPr>
          <a:lstStyle/>
          <a:p>
            <a:pPr algn="ctr"/>
            <a:r>
              <a:rPr lang="zh-CN" altLang="en-US" sz="6000" dirty="0">
                <a:solidFill>
                  <a:srgbClr val="7B68A1"/>
                </a:solidFill>
                <a:latin typeface="思源黑体 CN Normal" panose="020B0400000000000000" pitchFamily="34" charset="-122"/>
                <a:ea typeface="思源黑体 CN Normal" panose="020B0400000000000000" pitchFamily="34" charset="-122"/>
              </a:rPr>
              <a:t>闭环精进</a:t>
            </a:r>
            <a:endParaRPr lang="zh-CN" altLang="en-US" sz="6000" dirty="0">
              <a:solidFill>
                <a:srgbClr val="7B68A1"/>
              </a:solidFill>
              <a:latin typeface="思源黑体 CN Normal" panose="020B0400000000000000" pitchFamily="34" charset="-122"/>
              <a:ea typeface="思源黑体 CN Normal" panose="020B0400000000000000" pitchFamily="34" charset="-122"/>
            </a:endParaRPr>
          </a:p>
        </p:txBody>
      </p:sp>
      <p:sp>
        <p:nvSpPr>
          <p:cNvPr id="23" name="矩形 22"/>
          <p:cNvSpPr/>
          <p:nvPr/>
        </p:nvSpPr>
        <p:spPr>
          <a:xfrm>
            <a:off x="2840021" y="4908496"/>
            <a:ext cx="6511951" cy="507831"/>
          </a:xfrm>
          <a:prstGeom prst="rect">
            <a:avLst/>
          </a:prstGeom>
        </p:spPr>
        <p:txBody>
          <a:bodyPr wrap="square">
            <a:spAutoFit/>
          </a:bodyPr>
          <a:lstStyle/>
          <a:p>
            <a:pPr algn="ctr">
              <a:lnSpc>
                <a:spcPct val="150000"/>
              </a:lnSpc>
            </a:pPr>
            <a:r>
              <a:rPr lang="zh-CN" altLang="en-US" sz="900" dirty="0">
                <a:solidFill>
                  <a:srgbClr val="7B68A1"/>
                </a:solidFill>
                <a:latin typeface="思源黑体 CN Normal" panose="020B0400000000000000" pitchFamily="34" charset="-122"/>
                <a:ea typeface="思源黑体 CN Normal" panose="020B0400000000000000" pitchFamily="34" charset="-122"/>
              </a:rPr>
              <a:t>Background and significance of topic selection</a:t>
            </a:r>
            <a:r>
              <a:rPr lang="en-US" altLang="zh-CN" sz="900" dirty="0">
                <a:solidFill>
                  <a:srgbClr val="7B68A1"/>
                </a:solidFill>
                <a:latin typeface="思源黑体 CN Normal" panose="020B0400000000000000" pitchFamily="34" charset="-122"/>
                <a:ea typeface="思源黑体 CN Normal" panose="020B0400000000000000" pitchFamily="34" charset="-122"/>
              </a:rPr>
              <a:t>.The graduation defense is a one – to - one game, and you need to show a strong gas field alone on the stage to withstand the pressure of at least five judges from the Defense Committee.</a:t>
            </a:r>
            <a:endParaRPr lang="en-US" altLang="zh-CN" sz="900" dirty="0">
              <a:solidFill>
                <a:srgbClr val="7B68A1"/>
              </a:solidFill>
              <a:latin typeface="思源黑体 CN Normal" panose="020B0400000000000000" pitchFamily="34" charset="-122"/>
              <a:ea typeface="思源黑体 CN Normal" panose="020B0400000000000000" pitchFamily="34" charset="-122"/>
            </a:endParaRPr>
          </a:p>
        </p:txBody>
      </p:sp>
      <p:cxnSp>
        <p:nvCxnSpPr>
          <p:cNvPr id="24" name="直接连接符 23"/>
          <p:cNvCxnSpPr/>
          <p:nvPr/>
        </p:nvCxnSpPr>
        <p:spPr>
          <a:xfrm>
            <a:off x="5627996" y="4825510"/>
            <a:ext cx="936000" cy="0"/>
          </a:xfrm>
          <a:prstGeom prst="line">
            <a:avLst/>
          </a:prstGeom>
          <a:ln w="19050">
            <a:solidFill>
              <a:srgbClr val="7B68A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633882" y="5503070"/>
            <a:ext cx="924228" cy="338554"/>
          </a:xfrm>
          <a:prstGeom prst="rect">
            <a:avLst/>
          </a:prstGeom>
          <a:noFill/>
        </p:spPr>
        <p:txBody>
          <a:bodyPr wrap="none" rtlCol="0">
            <a:spAutoFit/>
          </a:bodyPr>
          <a:lstStyle/>
          <a:p>
            <a:pPr algn="ctr"/>
            <a:r>
              <a:rPr lang="en-US" altLang="zh-CN" sz="1600" b="1" dirty="0">
                <a:solidFill>
                  <a:srgbClr val="7B68A1"/>
                </a:solidFill>
                <a:latin typeface="思源黑体 CN Normal" panose="020B0400000000000000" pitchFamily="34" charset="-122"/>
                <a:ea typeface="思源黑体 CN Normal" panose="020B0400000000000000" pitchFamily="34" charset="-122"/>
              </a:rPr>
              <a:t>Part 04</a:t>
            </a:r>
            <a:endParaRPr lang="zh-CN" altLang="en-US" sz="1600" b="1" dirty="0">
              <a:solidFill>
                <a:srgbClr val="7B68A1"/>
              </a:solidFill>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18271" y="209550"/>
            <a:ext cx="3608070" cy="36080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0" y="0"/>
          <a:ext cx="12191999" cy="7087229"/>
        </p:xfrm>
        <a:graphic>
          <a:graphicData uri="http://schemas.openxmlformats.org/drawingml/2006/table">
            <a:tbl>
              <a:tblPr firstRow="1" firstCol="1" bandRow="1">
                <a:tableStyleId>{5C22544A-7EE6-4342-B048-85BDC9FD1C3A}</a:tableStyleId>
              </a:tblPr>
              <a:tblGrid>
                <a:gridCol w="1354669"/>
                <a:gridCol w="2709331"/>
                <a:gridCol w="2709331"/>
                <a:gridCol w="5418668"/>
              </a:tblGrid>
              <a:tr h="291930">
                <a:tc>
                  <a:txBody>
                    <a:bodyPr/>
                    <a:lstStyle/>
                    <a:p>
                      <a:pPr algn="ctr">
                        <a:lnSpc>
                          <a:spcPct val="120000"/>
                        </a:lnSpc>
                        <a:spcBef>
                          <a:spcPts val="600"/>
                        </a:spcBef>
                        <a:spcAft>
                          <a:spcPts val="600"/>
                        </a:spcAft>
                      </a:pPr>
                      <a:r>
                        <a:rPr lang="zh-CN" sz="1200" kern="100" dirty="0">
                          <a:effectLst/>
                        </a:rPr>
                        <a:t>主题相关调研概述</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904" marR="22904" marT="11452" marB="5726"/>
                </a:tc>
                <a:tc>
                  <a:txBody>
                    <a:bodyPr/>
                    <a:lstStyle/>
                    <a:p>
                      <a:pPr algn="ctr">
                        <a:lnSpc>
                          <a:spcPct val="120000"/>
                        </a:lnSpc>
                        <a:spcBef>
                          <a:spcPts val="600"/>
                        </a:spcBef>
                        <a:spcAft>
                          <a:spcPts val="600"/>
                        </a:spcAft>
                      </a:pPr>
                      <a:r>
                        <a:rPr lang="zh-CN" sz="1200" kern="100" dirty="0">
                          <a:effectLst/>
                        </a:rPr>
                        <a:t>本组设计任务基础描述</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904" marR="22904" marT="11452" marB="5726"/>
                </a:tc>
                <a:tc>
                  <a:txBody>
                    <a:bodyPr/>
                    <a:lstStyle/>
                    <a:p>
                      <a:pPr algn="ctr">
                        <a:lnSpc>
                          <a:spcPct val="120000"/>
                        </a:lnSpc>
                        <a:spcBef>
                          <a:spcPts val="600"/>
                        </a:spcBef>
                        <a:spcAft>
                          <a:spcPts val="600"/>
                        </a:spcAft>
                      </a:pPr>
                      <a:r>
                        <a:rPr lang="zh-CN" sz="1200" kern="100" dirty="0">
                          <a:effectLst/>
                        </a:rPr>
                        <a:t>本组本设计任务特色</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904" marR="22904" marT="11452" marB="5726"/>
                </a:tc>
                <a:tc>
                  <a:txBody>
                    <a:bodyPr/>
                    <a:lstStyle/>
                    <a:p>
                      <a:pPr algn="ctr">
                        <a:lnSpc>
                          <a:spcPct val="120000"/>
                        </a:lnSpc>
                        <a:spcBef>
                          <a:spcPts val="600"/>
                        </a:spcBef>
                        <a:spcAft>
                          <a:spcPts val="600"/>
                        </a:spcAft>
                      </a:pPr>
                      <a:r>
                        <a:rPr lang="zh-CN" sz="1200" kern="100" dirty="0">
                          <a:effectLst/>
                        </a:rPr>
                        <a:t>本组本任务可能的扩展想象</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904" marR="22904" marT="11452" marB="5726"/>
                </a:tc>
              </a:tr>
              <a:tr h="5532060">
                <a:tc>
                  <a:txBody>
                    <a:bodyPr/>
                    <a:lstStyle/>
                    <a:p>
                      <a:pPr algn="l">
                        <a:lnSpc>
                          <a:spcPct val="120000"/>
                        </a:lnSpc>
                        <a:spcBef>
                          <a:spcPts val="600"/>
                        </a:spcBef>
                        <a:spcAft>
                          <a:spcPts val="600"/>
                        </a:spcAft>
                      </a:pPr>
                      <a:r>
                        <a:rPr lang="en-US" sz="1100" kern="100" dirty="0">
                          <a:effectLst/>
                        </a:rPr>
                        <a:t>1.</a:t>
                      </a:r>
                      <a:r>
                        <a:rPr lang="zh-CN" sz="1100" kern="100" dirty="0">
                          <a:effectLst/>
                        </a:rPr>
                        <a:t>课设主题</a:t>
                      </a:r>
                      <a:r>
                        <a:rPr lang="en-US" sz="1100" kern="100" dirty="0">
                          <a:effectLst/>
                        </a:rPr>
                        <a:t>:</a:t>
                      </a:r>
                      <a:r>
                        <a:rPr lang="zh-CN" sz="1100" kern="100" dirty="0">
                          <a:effectLst/>
                        </a:rPr>
                        <a:t>体联五时穿戴</a:t>
                      </a:r>
                      <a:r>
                        <a:rPr lang="en-US" sz="1100" kern="100" dirty="0">
                          <a:effectLst/>
                        </a:rPr>
                        <a:t>——</a:t>
                      </a:r>
                      <a:r>
                        <a:rPr lang="zh-CN" sz="1100" kern="100" dirty="0">
                          <a:effectLst/>
                        </a:rPr>
                        <a:t>智能化，可互联，小型化智能穿戴设备</a:t>
                      </a:r>
                      <a:endParaRPr lang="zh-CN" sz="1100" kern="100" dirty="0">
                        <a:effectLst/>
                      </a:endParaRPr>
                    </a:p>
                    <a:p>
                      <a:pPr algn="l">
                        <a:lnSpc>
                          <a:spcPct val="120000"/>
                        </a:lnSpc>
                        <a:spcBef>
                          <a:spcPts val="600"/>
                        </a:spcBef>
                        <a:spcAft>
                          <a:spcPts val="600"/>
                        </a:spcAft>
                      </a:pPr>
                      <a:r>
                        <a:rPr lang="en-US" sz="1100" kern="100" dirty="0">
                          <a:effectLst/>
                        </a:rPr>
                        <a:t>2.</a:t>
                      </a:r>
                      <a:r>
                        <a:rPr lang="zh-CN" sz="1100" kern="100" dirty="0">
                          <a:effectLst/>
                        </a:rPr>
                        <a:t>核心技术：高度集成的体联智能穿戴设备控制系统，基于红外感应和传感器技术的体质监测，不同职能设备之间的互联。</a:t>
                      </a:r>
                      <a:endParaRPr lang="zh-CN" sz="1100" kern="100" dirty="0">
                        <a:effectLst/>
                      </a:endParaRPr>
                    </a:p>
                    <a:p>
                      <a:pPr algn="l">
                        <a:lnSpc>
                          <a:spcPct val="120000"/>
                        </a:lnSpc>
                        <a:spcBef>
                          <a:spcPts val="600"/>
                        </a:spcBef>
                        <a:spcAft>
                          <a:spcPts val="600"/>
                        </a:spcAft>
                      </a:pPr>
                      <a:r>
                        <a:rPr lang="en-US" sz="1100" kern="100" dirty="0">
                          <a:effectLst/>
                        </a:rPr>
                        <a:t>3.</a:t>
                      </a:r>
                      <a:r>
                        <a:rPr lang="zh-CN" sz="1100" kern="100" dirty="0">
                          <a:effectLst/>
                        </a:rPr>
                        <a:t>设计重点：软硬件交互开发，人性化交互设计</a:t>
                      </a:r>
                      <a:endParaRPr lang="zh-CN" sz="1100" kern="100" dirty="0">
                        <a:effectLst/>
                      </a:endParaRPr>
                    </a:p>
                    <a:p>
                      <a:pPr algn="l">
                        <a:lnSpc>
                          <a:spcPct val="120000"/>
                        </a:lnSpc>
                        <a:spcBef>
                          <a:spcPts val="600"/>
                        </a:spcBef>
                        <a:spcAft>
                          <a:spcPts val="600"/>
                        </a:spcAft>
                      </a:pPr>
                      <a:r>
                        <a:rPr lang="en-US" sz="1100" kern="100" dirty="0">
                          <a:effectLst/>
                        </a:rPr>
                        <a:t>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904" marR="22904" marT="11452" marB="5726"/>
                </a:tc>
                <a:tc>
                  <a:txBody>
                    <a:bodyPr/>
                    <a:lstStyle/>
                    <a:p>
                      <a:pPr algn="l">
                        <a:lnSpc>
                          <a:spcPct val="120000"/>
                        </a:lnSpc>
                        <a:spcBef>
                          <a:spcPts val="600"/>
                        </a:spcBef>
                        <a:spcAft>
                          <a:spcPts val="600"/>
                        </a:spcAft>
                      </a:pPr>
                      <a:r>
                        <a:rPr lang="en-US" sz="1100" kern="100" dirty="0">
                          <a:effectLst/>
                        </a:rPr>
                        <a:t>1.</a:t>
                      </a:r>
                      <a:r>
                        <a:rPr lang="zh-CN" sz="1100" kern="100" dirty="0">
                          <a:effectLst/>
                        </a:rPr>
                        <a:t>温控设计，双构，正常行动运行依赖于温度范围</a:t>
                      </a:r>
                      <a:endParaRPr lang="zh-CN" sz="1100" kern="100" dirty="0">
                        <a:effectLst/>
                      </a:endParaRPr>
                    </a:p>
                    <a:p>
                      <a:pPr algn="l">
                        <a:lnSpc>
                          <a:spcPct val="120000"/>
                        </a:lnSpc>
                        <a:spcBef>
                          <a:spcPts val="600"/>
                        </a:spcBef>
                        <a:spcAft>
                          <a:spcPts val="600"/>
                        </a:spcAft>
                      </a:pPr>
                      <a:r>
                        <a:rPr lang="en-US" sz="1100" kern="100" dirty="0">
                          <a:effectLst/>
                        </a:rPr>
                        <a:t>2. 0</a:t>
                      </a:r>
                      <a:r>
                        <a:rPr lang="zh-CN" sz="1100" kern="100" dirty="0">
                          <a:effectLst/>
                        </a:rPr>
                        <a:t>操</a:t>
                      </a:r>
                      <a:r>
                        <a:rPr lang="en-US" sz="1100" kern="100" dirty="0">
                          <a:effectLst/>
                        </a:rPr>
                        <a:t>UI</a:t>
                      </a:r>
                      <a:r>
                        <a:rPr lang="zh-CN" sz="1100" kern="100" dirty="0">
                          <a:effectLst/>
                        </a:rPr>
                        <a:t>，高指引性使得无需教程也可使用</a:t>
                      </a:r>
                      <a:endParaRPr lang="zh-CN" sz="1100" kern="100" dirty="0">
                        <a:effectLst/>
                      </a:endParaRPr>
                    </a:p>
                    <a:p>
                      <a:pPr algn="l">
                        <a:lnSpc>
                          <a:spcPct val="120000"/>
                        </a:lnSpc>
                        <a:spcBef>
                          <a:spcPts val="600"/>
                        </a:spcBef>
                        <a:spcAft>
                          <a:spcPts val="600"/>
                        </a:spcAft>
                      </a:pPr>
                      <a:r>
                        <a:rPr lang="en-US" sz="1100" kern="100" dirty="0">
                          <a:effectLst/>
                        </a:rPr>
                        <a:t>3.</a:t>
                      </a:r>
                      <a:r>
                        <a:rPr lang="zh-CN" sz="1100" kern="100" dirty="0">
                          <a:effectLst/>
                        </a:rPr>
                        <a:t>除乘加设计目标</a:t>
                      </a:r>
                      <a:endParaRPr lang="zh-CN" sz="1100" kern="100" dirty="0">
                        <a:effectLst/>
                      </a:endParaRPr>
                    </a:p>
                    <a:p>
                      <a:pPr algn="l">
                        <a:lnSpc>
                          <a:spcPct val="120000"/>
                        </a:lnSpc>
                        <a:spcBef>
                          <a:spcPts val="600"/>
                        </a:spcBef>
                        <a:spcAft>
                          <a:spcPts val="600"/>
                        </a:spcAft>
                      </a:pPr>
                      <a:r>
                        <a:rPr lang="en-US" sz="1100" kern="100" dirty="0">
                          <a:effectLst/>
                        </a:rPr>
                        <a:t>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904" marR="22904" marT="11452" marB="5726"/>
                </a:tc>
                <a:tc>
                  <a:txBody>
                    <a:bodyPr/>
                    <a:lstStyle/>
                    <a:p>
                      <a:pPr algn="l">
                        <a:lnSpc>
                          <a:spcPct val="120000"/>
                        </a:lnSpc>
                        <a:spcBef>
                          <a:spcPts val="600"/>
                        </a:spcBef>
                        <a:spcAft>
                          <a:spcPts val="600"/>
                        </a:spcAft>
                      </a:pPr>
                      <a:r>
                        <a:rPr lang="en-US" sz="1100" kern="100">
                          <a:effectLst/>
                        </a:rPr>
                        <a:t>1.</a:t>
                      </a:r>
                      <a:r>
                        <a:rPr lang="zh-CN" sz="1100" kern="100">
                          <a:effectLst/>
                        </a:rPr>
                        <a:t>能够实时监测。可穿戴医疗设备可以通过传感器反应人体的生理数据到人们的移动设备上，为用户提供数据，让用户能够实时监测到自己的身体健康状况。</a:t>
                      </a:r>
                      <a:endParaRPr lang="zh-CN" sz="1100" kern="100">
                        <a:effectLst/>
                      </a:endParaRPr>
                    </a:p>
                    <a:p>
                      <a:pPr algn="l">
                        <a:lnSpc>
                          <a:spcPct val="120000"/>
                        </a:lnSpc>
                        <a:spcBef>
                          <a:spcPts val="600"/>
                        </a:spcBef>
                        <a:spcAft>
                          <a:spcPts val="600"/>
                        </a:spcAft>
                      </a:pPr>
                      <a:r>
                        <a:rPr lang="en-US" sz="1100" kern="100">
                          <a:effectLst/>
                        </a:rPr>
                        <a:t>2. </a:t>
                      </a:r>
                      <a:r>
                        <a:rPr lang="zh-CN" sz="1100" kern="100">
                          <a:effectLst/>
                        </a:rPr>
                        <a:t>提供医疗大数据。可穿戴医疗设备可将用户的健康数据采集，这些数据不仅可以提供给医疗组织来服务病人，还可向不同产业提供，并带动其发展。</a:t>
                      </a:r>
                      <a:endParaRPr lang="zh-CN" sz="1100" kern="100">
                        <a:effectLst/>
                      </a:endParaRPr>
                    </a:p>
                    <a:p>
                      <a:pPr algn="l">
                        <a:lnSpc>
                          <a:spcPct val="120000"/>
                        </a:lnSpc>
                        <a:spcBef>
                          <a:spcPts val="600"/>
                        </a:spcBef>
                        <a:spcAft>
                          <a:spcPts val="600"/>
                        </a:spcAft>
                      </a:pPr>
                      <a:r>
                        <a:rPr lang="en-US" sz="1100" kern="100">
                          <a:effectLst/>
                        </a:rPr>
                        <a:t>3. </a:t>
                      </a:r>
                      <a:r>
                        <a:rPr lang="zh-CN" sz="1100" kern="100">
                          <a:effectLst/>
                        </a:rPr>
                        <a:t>体质监测。装有心率计，血压计，生物电传感器，水分含量检测计等，可以检测人体的一些常规健康数据和睡眠质量等。通过对一段时间的监测数据进行分析后，还可以对你的健康状况进行预测等</a:t>
                      </a:r>
                      <a:endParaRPr lang="zh-CN" sz="1100" kern="100">
                        <a:effectLst/>
                      </a:endParaRPr>
                    </a:p>
                    <a:p>
                      <a:pPr algn="l">
                        <a:lnSpc>
                          <a:spcPct val="120000"/>
                        </a:lnSpc>
                        <a:spcBef>
                          <a:spcPts val="600"/>
                        </a:spcBef>
                        <a:spcAft>
                          <a:spcPts val="600"/>
                        </a:spcAft>
                      </a:pPr>
                      <a:r>
                        <a:rPr lang="en-US" sz="1100" kern="100">
                          <a:effectLst/>
                        </a:rPr>
                        <a:t>4. </a:t>
                      </a:r>
                      <a:r>
                        <a:rPr lang="zh-CN" sz="1100" kern="100">
                          <a:effectLst/>
                        </a:rPr>
                        <a:t>万物互联。例如在汽车领域中，智能手表可用于解锁车门、与车内系统互联，了解汽车状况、里程、加油、关联多媒体等，实现车与人的实时沟通，另外，可结合面部识别技术，提醒乘客注意驾驶安全。</a:t>
                      </a:r>
                      <a:endParaRPr lang="zh-CN" sz="1100" kern="100">
                        <a:effectLst/>
                      </a:endParaRPr>
                    </a:p>
                    <a:p>
                      <a:pPr algn="l">
                        <a:lnSpc>
                          <a:spcPct val="120000"/>
                        </a:lnSpc>
                        <a:spcBef>
                          <a:spcPts val="600"/>
                        </a:spcBef>
                        <a:spcAft>
                          <a:spcPts val="600"/>
                        </a:spcAft>
                      </a:pPr>
                      <a:r>
                        <a:rPr lang="en-US" sz="1100" kern="100">
                          <a:effectLst/>
                        </a:rPr>
                        <a:t>5. </a:t>
                      </a:r>
                      <a:r>
                        <a:rPr lang="zh-CN" sz="1100" kern="100">
                          <a:effectLst/>
                        </a:rPr>
                        <a:t>人性化</a:t>
                      </a:r>
                      <a:r>
                        <a:rPr lang="en-US" sz="1100" kern="100">
                          <a:effectLst/>
                        </a:rPr>
                        <a:t>UI</a:t>
                      </a:r>
                      <a:r>
                        <a:rPr lang="zh-CN" sz="1100" kern="100">
                          <a:effectLst/>
                        </a:rPr>
                        <a:t>设计。在</a:t>
                      </a:r>
                      <a:r>
                        <a:rPr lang="en-US" sz="1100" kern="100">
                          <a:effectLst/>
                        </a:rPr>
                        <a:t>UI</a:t>
                      </a:r>
                      <a:r>
                        <a:rPr lang="zh-CN" sz="1100" kern="100">
                          <a:effectLst/>
                        </a:rPr>
                        <a:t>中添加足够多的说明以便于用户操作，提高系统容错率的同时也增强了系统的安全性。</a:t>
                      </a:r>
                      <a:endParaRPr lang="zh-CN" sz="1100" kern="100">
                        <a:effectLst/>
                      </a:endParaRPr>
                    </a:p>
                    <a:p>
                      <a:pPr algn="l">
                        <a:lnSpc>
                          <a:spcPct val="120000"/>
                        </a:lnSpc>
                        <a:spcBef>
                          <a:spcPts val="600"/>
                        </a:spcBef>
                        <a:spcAft>
                          <a:spcPts val="600"/>
                        </a:spcAft>
                      </a:pPr>
                      <a:r>
                        <a:rPr lang="en-US" sz="1100" kern="100">
                          <a:effectLst/>
                        </a:rPr>
                        <a:t>6. </a:t>
                      </a:r>
                      <a:r>
                        <a:rPr lang="zh-CN" sz="1100" kern="100">
                          <a:effectLst/>
                        </a:rPr>
                        <a:t>便携性。小型化可携带设备，降低了用户使用场景限制。</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22904" marR="22904" marT="11452" marB="5726"/>
                </a:tc>
                <a:tc>
                  <a:txBody>
                    <a:bodyPr/>
                    <a:lstStyle/>
                    <a:p>
                      <a:pPr algn="l">
                        <a:lnSpc>
                          <a:spcPct val="120000"/>
                        </a:lnSpc>
                        <a:spcBef>
                          <a:spcPts val="600"/>
                        </a:spcBef>
                        <a:spcAft>
                          <a:spcPts val="600"/>
                        </a:spcAft>
                      </a:pPr>
                      <a:r>
                        <a:rPr lang="en-US" sz="1100" kern="100">
                          <a:effectLst/>
                        </a:rPr>
                        <a:t>1. </a:t>
                      </a:r>
                      <a:r>
                        <a:rPr lang="zh-CN" sz="1100" kern="100">
                          <a:effectLst/>
                        </a:rPr>
                        <a:t>安全系统升级，与其他设备进行互联时需要注意用户信息的保护与防范恶意程序入侵，可以控制互联时各个设备的权限，互联时不具备支配他人系统的权限，且应配套相应的安全系统，当系统检测到越权时应及时解除互联状态</a:t>
                      </a:r>
                      <a:endParaRPr lang="zh-CN" sz="1100" kern="100">
                        <a:effectLst/>
                      </a:endParaRPr>
                    </a:p>
                    <a:p>
                      <a:pPr algn="l">
                        <a:lnSpc>
                          <a:spcPct val="120000"/>
                        </a:lnSpc>
                        <a:spcBef>
                          <a:spcPts val="600"/>
                        </a:spcBef>
                        <a:spcAft>
                          <a:spcPts val="600"/>
                        </a:spcAft>
                      </a:pPr>
                      <a:r>
                        <a:rPr lang="en-US" sz="1100" kern="100">
                          <a:effectLst/>
                        </a:rPr>
                        <a:t>2.  </a:t>
                      </a:r>
                      <a:r>
                        <a:rPr lang="zh-CN" sz="1100" kern="100">
                          <a:effectLst/>
                        </a:rPr>
                        <a:t>发挥其回滚性能，记录过去几天的身体状况或者由用户自定义所需要保存的信息</a:t>
                      </a:r>
                      <a:endParaRPr lang="zh-CN" sz="1100" kern="100">
                        <a:effectLst/>
                      </a:endParaRPr>
                    </a:p>
                    <a:p>
                      <a:pPr algn="l">
                        <a:lnSpc>
                          <a:spcPct val="120000"/>
                        </a:lnSpc>
                        <a:spcBef>
                          <a:spcPts val="600"/>
                        </a:spcBef>
                        <a:spcAft>
                          <a:spcPts val="600"/>
                        </a:spcAft>
                      </a:pPr>
                      <a:r>
                        <a:rPr lang="en-US" sz="1100" kern="100">
                          <a:effectLst/>
                        </a:rPr>
                        <a:t>3. </a:t>
                      </a:r>
                      <a:r>
                        <a:rPr lang="zh-CN" sz="1100" kern="100">
                          <a:effectLst/>
                        </a:rPr>
                        <a:t>模拟现实。根据用户身体付账款提出适当的饮食运动用药建议。</a:t>
                      </a:r>
                      <a:endParaRPr lang="zh-CN" sz="1100" kern="100">
                        <a:effectLst/>
                      </a:endParaRPr>
                    </a:p>
                    <a:p>
                      <a:pPr algn="l">
                        <a:lnSpc>
                          <a:spcPct val="120000"/>
                        </a:lnSpc>
                        <a:spcBef>
                          <a:spcPts val="600"/>
                        </a:spcBef>
                        <a:spcAft>
                          <a:spcPts val="600"/>
                        </a:spcAft>
                      </a:pPr>
                      <a:r>
                        <a:rPr lang="en-US" sz="1100" kern="100">
                          <a:effectLst/>
                        </a:rPr>
                        <a:t>4.</a:t>
                      </a:r>
                      <a:r>
                        <a:rPr lang="zh-CN" sz="1100" kern="100">
                          <a:effectLst/>
                        </a:rPr>
                        <a:t>天气预测。获取天气信息并根据用户自身身体情况推荐出行穿衣。</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22904" marR="22904" marT="11452" marB="5726"/>
                </a:tc>
              </a:tr>
              <a:tr h="1034010">
                <a:tc>
                  <a:txBody>
                    <a:bodyPr/>
                    <a:lstStyle/>
                    <a:p>
                      <a:pPr algn="ctr">
                        <a:lnSpc>
                          <a:spcPct val="120000"/>
                        </a:lnSpc>
                        <a:spcBef>
                          <a:spcPts val="600"/>
                        </a:spcBef>
                        <a:spcAft>
                          <a:spcPts val="600"/>
                        </a:spcAft>
                      </a:pPr>
                      <a:r>
                        <a:rPr lang="zh-CN" sz="1100" kern="100">
                          <a:effectLst/>
                        </a:rPr>
                        <a:t>硬件裁剪</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22904" marR="22904" marT="11452" marB="5726"/>
                </a:tc>
                <a:tc>
                  <a:txBody>
                    <a:bodyPr/>
                    <a:lstStyle/>
                    <a:p>
                      <a:pPr algn="ctr">
                        <a:lnSpc>
                          <a:spcPct val="120000"/>
                        </a:lnSpc>
                        <a:spcBef>
                          <a:spcPts val="600"/>
                        </a:spcBef>
                        <a:spcAft>
                          <a:spcPts val="600"/>
                        </a:spcAft>
                      </a:pPr>
                      <a:r>
                        <a:rPr lang="zh-CN" sz="1100" kern="100">
                          <a:effectLst/>
                        </a:rPr>
                        <a:t>？？</a:t>
                      </a:r>
                      <a:endParaRPr lang="zh-CN" sz="1100" kern="100">
                        <a:effectLst/>
                      </a:endParaRPr>
                    </a:p>
                    <a:p>
                      <a:pPr algn="ctr">
                        <a:lnSpc>
                          <a:spcPct val="120000"/>
                        </a:lnSpc>
                        <a:spcBef>
                          <a:spcPts val="600"/>
                        </a:spcBef>
                        <a:spcAft>
                          <a:spcPts val="600"/>
                        </a:spcAft>
                      </a:pPr>
                      <a:r>
                        <a:rPr lang="zh-CN" sz="1100" kern="100">
                          <a:effectLst/>
                        </a:rPr>
                        <a:t>纸</a:t>
                      </a:r>
                      <a:r>
                        <a:rPr lang="en-US" sz="1100" kern="100">
                          <a:effectLst/>
                        </a:rPr>
                        <a:t>UI</a:t>
                      </a:r>
                      <a:r>
                        <a:rPr lang="zh-CN" sz="1100" kern="100">
                          <a:effectLst/>
                        </a:rPr>
                        <a:t>表达</a:t>
                      </a:r>
                      <a:endParaRPr lang="zh-CN" sz="1100" kern="100">
                        <a:effectLst/>
                      </a:endParaRPr>
                    </a:p>
                    <a:p>
                      <a:pPr algn="ctr">
                        <a:lnSpc>
                          <a:spcPct val="120000"/>
                        </a:lnSpc>
                        <a:spcBef>
                          <a:spcPts val="600"/>
                        </a:spcBef>
                        <a:spcAft>
                          <a:spcPts val="600"/>
                        </a:spcAft>
                      </a:pPr>
                      <a:r>
                        <a:rPr lang="zh-CN" sz="1100" kern="100">
                          <a:effectLst/>
                        </a:rPr>
                        <a:t>拨码开关、数码管、点阵、蜂鸣器、</a:t>
                      </a:r>
                      <a:r>
                        <a:rPr lang="en-US" sz="1100" kern="100">
                          <a:effectLst/>
                        </a:rPr>
                        <a:t>LED</a:t>
                      </a:r>
                      <a:r>
                        <a:rPr lang="zh-CN" sz="1100" kern="100">
                          <a:effectLst/>
                        </a:rPr>
                        <a:t>灯、数字键盘、触摸屏</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22904" marR="22904" marT="11452" marB="5726"/>
                </a:tc>
                <a:tc>
                  <a:txBody>
                    <a:bodyPr/>
                    <a:lstStyle/>
                    <a:p>
                      <a:pPr algn="ctr">
                        <a:lnSpc>
                          <a:spcPct val="120000"/>
                        </a:lnSpc>
                        <a:spcBef>
                          <a:spcPts val="600"/>
                        </a:spcBef>
                        <a:spcAft>
                          <a:spcPts val="600"/>
                        </a:spcAft>
                      </a:pPr>
                      <a:r>
                        <a:rPr lang="zh-CN" sz="1100" kern="100">
                          <a:effectLst/>
                        </a:rPr>
                        <a:t>软件裁剪</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22904" marR="22904" marT="11452" marB="5726"/>
                </a:tc>
                <a:tc>
                  <a:txBody>
                    <a:bodyPr/>
                    <a:lstStyle/>
                    <a:p>
                      <a:pPr algn="ctr">
                        <a:lnSpc>
                          <a:spcPct val="120000"/>
                        </a:lnSpc>
                        <a:spcBef>
                          <a:spcPts val="600"/>
                        </a:spcBef>
                        <a:spcAft>
                          <a:spcPts val="600"/>
                        </a:spcAft>
                      </a:pPr>
                      <a:r>
                        <a:rPr lang="en-US" sz="1100" kern="100" dirty="0" err="1">
                          <a:effectLst/>
                        </a:rPr>
                        <a:t>Uboot</a:t>
                      </a:r>
                      <a:r>
                        <a:rPr lang="zh-CN" sz="1100" kern="100" dirty="0">
                          <a:effectLst/>
                        </a:rPr>
                        <a:t>裁剪</a:t>
                      </a:r>
                      <a:endParaRPr lang="zh-CN" sz="1100" kern="100" dirty="0">
                        <a:effectLst/>
                      </a:endParaRPr>
                    </a:p>
                    <a:p>
                      <a:pPr algn="ctr">
                        <a:lnSpc>
                          <a:spcPct val="120000"/>
                        </a:lnSpc>
                        <a:spcBef>
                          <a:spcPts val="600"/>
                        </a:spcBef>
                        <a:spcAft>
                          <a:spcPts val="600"/>
                        </a:spcAft>
                      </a:pPr>
                      <a:r>
                        <a:rPr lang="en-US" sz="1100" kern="100" dirty="0">
                          <a:effectLst/>
                        </a:rPr>
                        <a:t>Android</a:t>
                      </a:r>
                      <a:r>
                        <a:rPr lang="zh-CN" sz="1100" kern="100" dirty="0">
                          <a:effectLst/>
                        </a:rPr>
                        <a:t>裁剪</a:t>
                      </a:r>
                      <a:endParaRPr lang="zh-CN" sz="1100" kern="100" dirty="0">
                        <a:effectLst/>
                      </a:endParaRPr>
                    </a:p>
                    <a:p>
                      <a:pPr algn="ctr">
                        <a:lnSpc>
                          <a:spcPct val="120000"/>
                        </a:lnSpc>
                        <a:spcBef>
                          <a:spcPts val="600"/>
                        </a:spcBef>
                        <a:spcAft>
                          <a:spcPts val="600"/>
                        </a:spcAft>
                      </a:pPr>
                      <a:r>
                        <a:rPr lang="zh-CN" sz="1100" kern="100" dirty="0">
                          <a:effectLst/>
                        </a:rPr>
                        <a:t>？？</a:t>
                      </a:r>
                      <a:endParaRPr lang="zh-CN" sz="1100" kern="100" dirty="0">
                        <a:effectLst/>
                      </a:endParaRPr>
                    </a:p>
                    <a:p>
                      <a:pPr algn="l">
                        <a:lnSpc>
                          <a:spcPct val="120000"/>
                        </a:lnSpc>
                        <a:spcBef>
                          <a:spcPts val="600"/>
                        </a:spcBef>
                        <a:spcAft>
                          <a:spcPts val="600"/>
                        </a:spcAft>
                      </a:pPr>
                      <a:r>
                        <a:rPr lang="zh-CN" sz="1100" kern="100" dirty="0">
                          <a:effectLst/>
                        </a:rPr>
                        <a:t>集浅度课设与深度课设为一体的课程项目、自定义</a:t>
                      </a:r>
                      <a:r>
                        <a:rPr lang="en-US" sz="1100" kern="100" dirty="0">
                          <a:effectLst/>
                        </a:rPr>
                        <a:t>Launcher</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2904" marR="22904" marT="11452" marB="5726"/>
                </a:tc>
              </a:tr>
            </a:tbl>
          </a:graphicData>
        </a:graphic>
      </p:graphicFrame>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sp>
        <p:nvSpPr>
          <p:cNvPr id="2" name="文本框 1"/>
          <p:cNvSpPr txBox="1"/>
          <p:nvPr/>
        </p:nvSpPr>
        <p:spPr>
          <a:xfrm>
            <a:off x="574695" y="497861"/>
            <a:ext cx="3659848" cy="52322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04</a:t>
            </a:r>
            <a:r>
              <a:rPr lang="zh-CN" altLang="en-US" sz="2800" b="1" dirty="0">
                <a:solidFill>
                  <a:srgbClr val="7B68A1"/>
                </a:solidFill>
                <a:latin typeface="思源黑体 CN Normal" panose="020B0400000000000000" pitchFamily="34" charset="-122"/>
                <a:ea typeface="思源黑体 CN Normal" panose="020B0400000000000000" pitchFamily="34" charset="-122"/>
              </a:rPr>
              <a:t>、</a:t>
            </a:r>
            <a:r>
              <a:rPr lang="en-US" altLang="zh-CN" sz="2800" b="1" dirty="0" err="1">
                <a:solidFill>
                  <a:srgbClr val="7B68A1"/>
                </a:solidFill>
                <a:latin typeface="思源黑体 CN Normal" panose="020B0400000000000000" pitchFamily="34" charset="-122"/>
                <a:ea typeface="思源黑体 CN Normal" panose="020B0400000000000000" pitchFamily="34" charset="-122"/>
              </a:rPr>
              <a:t>gitlab</a:t>
            </a:r>
            <a:r>
              <a:rPr lang="zh-CN" altLang="en-US" sz="2800" b="1" dirty="0">
                <a:solidFill>
                  <a:srgbClr val="7B68A1"/>
                </a:solidFill>
                <a:latin typeface="思源黑体 CN Normal" panose="020B0400000000000000" pitchFamily="34" charset="-122"/>
                <a:ea typeface="思源黑体 CN Normal" panose="020B0400000000000000" pitchFamily="34" charset="-122"/>
              </a:rPr>
              <a:t>使用心得</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3" name="矩形 2"/>
          <p:cNvSpPr/>
          <p:nvPr/>
        </p:nvSpPr>
        <p:spPr>
          <a:xfrm>
            <a:off x="574695" y="1018721"/>
            <a:ext cx="4350773" cy="415498"/>
          </a:xfrm>
          <a:prstGeom prst="rect">
            <a:avLst/>
          </a:prstGeom>
        </p:spPr>
        <p:txBody>
          <a:bodyPr wrap="square">
            <a:spAutoFit/>
          </a:bodyPr>
          <a:lstStyle/>
          <a:p>
            <a:pPr>
              <a:lnSpc>
                <a:spcPct val="150000"/>
              </a:lnSpc>
            </a:pPr>
            <a:r>
              <a:rPr lang="en-US" altLang="zh-CN" sz="700" dirty="0">
                <a:solidFill>
                  <a:srgbClr val="7B68A1"/>
                </a:solidFill>
                <a:latin typeface="思源黑体 CN Normal" panose="020B0400000000000000" pitchFamily="34" charset="-122"/>
                <a:ea typeface="思源黑体 CN Normal" panose="020B0400000000000000" pitchFamily="34" charset="-122"/>
              </a:rPr>
              <a:t>The graduation defense is a one – to - one game, and you need to show a strong gas field alone on the stage to withstand the pressure of at least five judges from the Defense Committee.</a:t>
            </a:r>
            <a:endParaRPr lang="en-US" altLang="zh-CN" sz="700" dirty="0">
              <a:solidFill>
                <a:srgbClr val="7B68A1"/>
              </a:solidFill>
              <a:latin typeface="思源黑体 CN Normal" panose="020B0400000000000000" pitchFamily="34" charset="-122"/>
              <a:ea typeface="思源黑体 CN Normal" panose="020B0400000000000000" pitchFamily="34" charset="-122"/>
            </a:endParaRPr>
          </a:p>
        </p:txBody>
      </p:sp>
      <p:sp>
        <p:nvSpPr>
          <p:cNvPr id="4" name="椭圆 3"/>
          <p:cNvSpPr/>
          <p:nvPr/>
        </p:nvSpPr>
        <p:spPr>
          <a:xfrm>
            <a:off x="4499265" y="1507518"/>
            <a:ext cx="669010" cy="669010"/>
          </a:xfrm>
          <a:prstGeom prst="ellipse">
            <a:avLst/>
          </a:prstGeom>
          <a:solidFill>
            <a:srgbClr val="7B68A1"/>
          </a:solidFill>
          <a:ln>
            <a:noFill/>
          </a:ln>
        </p:spPr>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1600" dirty="0">
                <a:solidFill>
                  <a:schemeClr val="bg1"/>
                </a:solidFill>
                <a:latin typeface="思源黑体 CN Normal" panose="020B0400000000000000" pitchFamily="34" charset="-122"/>
                <a:ea typeface="思源黑体 CN Normal" panose="020B0400000000000000" pitchFamily="34" charset="-122"/>
              </a:rPr>
              <a:t>01</a:t>
            </a:r>
            <a:endParaRPr lang="zh-CN" altLang="en-US" sz="1600" dirty="0">
              <a:solidFill>
                <a:schemeClr val="bg1"/>
              </a:solidFill>
              <a:latin typeface="思源黑体 CN Normal" panose="020B0400000000000000" pitchFamily="34" charset="-122"/>
              <a:ea typeface="思源黑体 CN Normal" panose="020B0400000000000000" pitchFamily="34" charset="-122"/>
            </a:endParaRPr>
          </a:p>
        </p:txBody>
      </p:sp>
      <p:sp>
        <p:nvSpPr>
          <p:cNvPr id="5" name="椭圆 4"/>
          <p:cNvSpPr/>
          <p:nvPr/>
        </p:nvSpPr>
        <p:spPr>
          <a:xfrm>
            <a:off x="5396431" y="2652435"/>
            <a:ext cx="669010" cy="669010"/>
          </a:xfrm>
          <a:prstGeom prst="ellipse">
            <a:avLst/>
          </a:prstGeom>
          <a:solidFill>
            <a:srgbClr val="7B68A1"/>
          </a:solidFill>
          <a:ln>
            <a:noFill/>
          </a:ln>
        </p:spPr>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1600" dirty="0">
                <a:solidFill>
                  <a:schemeClr val="bg1"/>
                </a:solidFill>
                <a:latin typeface="思源黑体 CN Normal" panose="020B0400000000000000" pitchFamily="34" charset="-122"/>
                <a:ea typeface="思源黑体 CN Normal" panose="020B0400000000000000" pitchFamily="34" charset="-122"/>
              </a:rPr>
              <a:t>02</a:t>
            </a:r>
            <a:endParaRPr lang="zh-CN" altLang="en-US" sz="1600" dirty="0">
              <a:solidFill>
                <a:schemeClr val="bg1"/>
              </a:solidFill>
              <a:latin typeface="思源黑体 CN Normal" panose="020B0400000000000000" pitchFamily="34" charset="-122"/>
              <a:ea typeface="思源黑体 CN Normal" panose="020B0400000000000000" pitchFamily="34" charset="-122"/>
            </a:endParaRPr>
          </a:p>
        </p:txBody>
      </p:sp>
      <p:sp>
        <p:nvSpPr>
          <p:cNvPr id="6" name="椭圆 5"/>
          <p:cNvSpPr/>
          <p:nvPr/>
        </p:nvSpPr>
        <p:spPr>
          <a:xfrm>
            <a:off x="5344571" y="4005381"/>
            <a:ext cx="669010" cy="669010"/>
          </a:xfrm>
          <a:prstGeom prst="ellipse">
            <a:avLst/>
          </a:prstGeom>
          <a:solidFill>
            <a:srgbClr val="7B68A1"/>
          </a:solidFill>
          <a:ln>
            <a:noFill/>
          </a:ln>
        </p:spPr>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1600" dirty="0">
                <a:solidFill>
                  <a:schemeClr val="bg1"/>
                </a:solidFill>
                <a:latin typeface="思源黑体 CN Normal" panose="020B0400000000000000" pitchFamily="34" charset="-122"/>
                <a:ea typeface="思源黑体 CN Normal" panose="020B0400000000000000" pitchFamily="34" charset="-122"/>
              </a:rPr>
              <a:t>03</a:t>
            </a:r>
            <a:endParaRPr lang="zh-CN" altLang="en-US" sz="1600" dirty="0">
              <a:solidFill>
                <a:schemeClr val="bg1"/>
              </a:solidFill>
              <a:latin typeface="思源黑体 CN Normal" panose="020B0400000000000000" pitchFamily="34" charset="-122"/>
              <a:ea typeface="思源黑体 CN Normal" panose="020B0400000000000000" pitchFamily="34" charset="-122"/>
            </a:endParaRPr>
          </a:p>
        </p:txBody>
      </p:sp>
      <p:cxnSp>
        <p:nvCxnSpPr>
          <p:cNvPr id="7" name="直接连接符 6"/>
          <p:cNvCxnSpPr/>
          <p:nvPr/>
        </p:nvCxnSpPr>
        <p:spPr>
          <a:xfrm>
            <a:off x="5168283" y="1842026"/>
            <a:ext cx="1644681" cy="0"/>
          </a:xfrm>
          <a:prstGeom prst="line">
            <a:avLst/>
          </a:prstGeom>
          <a:solidFill>
            <a:srgbClr val="9BBB59"/>
          </a:solidFill>
          <a:ln w="9525" cap="flat" cmpd="sng" algn="ctr">
            <a:solidFill>
              <a:srgbClr val="7B68A1"/>
            </a:solidFill>
            <a:prstDash val="dash"/>
            <a:tailEnd type="oval"/>
          </a:ln>
          <a:effectLst/>
        </p:spPr>
      </p:cxnSp>
      <p:cxnSp>
        <p:nvCxnSpPr>
          <p:cNvPr id="8" name="直接连接符 7"/>
          <p:cNvCxnSpPr/>
          <p:nvPr/>
        </p:nvCxnSpPr>
        <p:spPr>
          <a:xfrm>
            <a:off x="6812964" y="1564752"/>
            <a:ext cx="0" cy="554548"/>
          </a:xfrm>
          <a:prstGeom prst="line">
            <a:avLst/>
          </a:prstGeom>
          <a:solidFill>
            <a:srgbClr val="9BBB59"/>
          </a:solidFill>
          <a:ln w="9525" cap="flat" cmpd="sng" algn="ctr">
            <a:solidFill>
              <a:srgbClr val="7B68A1"/>
            </a:solidFill>
            <a:prstDash val="solid"/>
          </a:ln>
          <a:effectLst/>
        </p:spPr>
      </p:cxnSp>
      <p:cxnSp>
        <p:nvCxnSpPr>
          <p:cNvPr id="9" name="直接连接符 8"/>
          <p:cNvCxnSpPr/>
          <p:nvPr/>
        </p:nvCxnSpPr>
        <p:spPr>
          <a:xfrm>
            <a:off x="6072601" y="2986941"/>
            <a:ext cx="1644681" cy="0"/>
          </a:xfrm>
          <a:prstGeom prst="line">
            <a:avLst/>
          </a:prstGeom>
          <a:solidFill>
            <a:srgbClr val="9BBB59"/>
          </a:solidFill>
          <a:ln w="9525" cap="flat" cmpd="sng" algn="ctr">
            <a:solidFill>
              <a:srgbClr val="7B68A1"/>
            </a:solidFill>
            <a:prstDash val="dash"/>
            <a:tailEnd type="oval"/>
          </a:ln>
          <a:effectLst/>
        </p:spPr>
      </p:cxnSp>
      <p:cxnSp>
        <p:nvCxnSpPr>
          <p:cNvPr id="10" name="直接连接符 9"/>
          <p:cNvCxnSpPr/>
          <p:nvPr/>
        </p:nvCxnSpPr>
        <p:spPr>
          <a:xfrm>
            <a:off x="7717282" y="2709667"/>
            <a:ext cx="0" cy="554548"/>
          </a:xfrm>
          <a:prstGeom prst="line">
            <a:avLst/>
          </a:prstGeom>
          <a:solidFill>
            <a:srgbClr val="9BBB59"/>
          </a:solidFill>
          <a:ln w="9525" cap="flat" cmpd="sng" algn="ctr">
            <a:solidFill>
              <a:srgbClr val="7B68A1"/>
            </a:solidFill>
            <a:prstDash val="solid"/>
          </a:ln>
          <a:effectLst/>
        </p:spPr>
      </p:cxnSp>
      <p:cxnSp>
        <p:nvCxnSpPr>
          <p:cNvPr id="11" name="直接连接符 10"/>
          <p:cNvCxnSpPr/>
          <p:nvPr/>
        </p:nvCxnSpPr>
        <p:spPr>
          <a:xfrm>
            <a:off x="6013589" y="4339884"/>
            <a:ext cx="1644681" cy="0"/>
          </a:xfrm>
          <a:prstGeom prst="line">
            <a:avLst/>
          </a:prstGeom>
          <a:solidFill>
            <a:srgbClr val="9BBB59"/>
          </a:solidFill>
          <a:ln w="9525" cap="flat" cmpd="sng" algn="ctr">
            <a:solidFill>
              <a:srgbClr val="7B68A1"/>
            </a:solidFill>
            <a:prstDash val="dash"/>
            <a:tailEnd type="oval"/>
          </a:ln>
          <a:effectLst/>
        </p:spPr>
      </p:cxnSp>
      <p:cxnSp>
        <p:nvCxnSpPr>
          <p:cNvPr id="12" name="直接连接符 11"/>
          <p:cNvCxnSpPr/>
          <p:nvPr/>
        </p:nvCxnSpPr>
        <p:spPr>
          <a:xfrm>
            <a:off x="7658270" y="4062610"/>
            <a:ext cx="0" cy="554548"/>
          </a:xfrm>
          <a:prstGeom prst="line">
            <a:avLst/>
          </a:prstGeom>
          <a:solidFill>
            <a:srgbClr val="9BBB59"/>
          </a:solidFill>
          <a:ln w="9525" cap="flat" cmpd="sng" algn="ctr">
            <a:solidFill>
              <a:srgbClr val="7B68A1"/>
            </a:solidFill>
            <a:prstDash val="solid"/>
          </a:ln>
          <a:effectLst/>
        </p:spPr>
      </p:cxnSp>
      <p:sp>
        <p:nvSpPr>
          <p:cNvPr id="16"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nvSpPr>
        <p:spPr>
          <a:xfrm>
            <a:off x="6894941" y="1423121"/>
            <a:ext cx="3142063" cy="954107"/>
          </a:xfrm>
          <a:prstGeom prst="rect">
            <a:avLst/>
          </a:prstGeom>
        </p:spPr>
        <p:txBody>
          <a:bodyPr wrap="square">
            <a:spAutoFit/>
          </a:bodyPr>
          <a:lstStyle>
            <a:defPPr>
              <a:defRPr lang="zh-CN"/>
            </a:defPPr>
            <a:lvl1pPr algn="just">
              <a:defRPr sz="1600"/>
            </a:lvl1pPr>
          </a:lstStyle>
          <a:p>
            <a:pPr algn="l"/>
            <a:r>
              <a:rPr lang="en-US" altLang="zh-CN" sz="1400" dirty="0">
                <a:latin typeface="思源黑体 CN Normal" panose="020B0400000000000000" pitchFamily="34" charset="-122"/>
                <a:ea typeface="思源黑体 CN Normal" panose="020B0400000000000000" pitchFamily="34" charset="-122"/>
                <a:sym typeface="+mn-lt"/>
              </a:rPr>
              <a:t>Gitlab</a:t>
            </a:r>
            <a:r>
              <a:rPr lang="zh-CN" altLang="en-US" sz="1400" dirty="0">
                <a:latin typeface="思源黑体 CN Normal" panose="020B0400000000000000" pitchFamily="34" charset="-122"/>
                <a:ea typeface="思源黑体 CN Normal" panose="020B0400000000000000" pitchFamily="34" charset="-122"/>
                <a:sym typeface="+mn-lt"/>
              </a:rPr>
              <a:t>是一个强大的协作平台，可以帮助团队高效地管理代码、文档、测试、部署等各个环节，提升软件开发的质量和速度。</a:t>
            </a:r>
            <a:endParaRPr lang="en-GB" altLang="zh-CN" sz="1400" dirty="0">
              <a:latin typeface="思源黑体 CN Normal" panose="020B0400000000000000" pitchFamily="34" charset="-122"/>
              <a:ea typeface="思源黑体 CN Normal" panose="020B0400000000000000" pitchFamily="34" charset="-122"/>
              <a:sym typeface="+mn-lt"/>
            </a:endParaRPr>
          </a:p>
        </p:txBody>
      </p:sp>
      <p:sp>
        <p:nvSpPr>
          <p:cNvPr id="18"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nvSpPr>
        <p:spPr>
          <a:xfrm>
            <a:off x="7846080" y="2682919"/>
            <a:ext cx="3142055" cy="954107"/>
          </a:xfrm>
          <a:prstGeom prst="rect">
            <a:avLst/>
          </a:prstGeom>
        </p:spPr>
        <p:txBody>
          <a:bodyPr wrap="square">
            <a:spAutoFit/>
          </a:bodyPr>
          <a:lstStyle>
            <a:defPPr>
              <a:defRPr lang="zh-CN"/>
            </a:defPPr>
            <a:lvl1pPr algn="just">
              <a:defRPr sz="1600"/>
            </a:lvl1pPr>
          </a:lstStyle>
          <a:p>
            <a:pPr algn="l"/>
            <a:r>
              <a:rPr lang="en-US" altLang="zh-CN" sz="1400" dirty="0">
                <a:latin typeface="思源黑体 CN Normal" panose="020B0400000000000000" pitchFamily="34" charset="-122"/>
                <a:ea typeface="思源黑体 CN Normal" panose="020B0400000000000000" pitchFamily="34" charset="-122"/>
                <a:sym typeface="+mn-lt"/>
              </a:rPr>
              <a:t>GitLab </a:t>
            </a:r>
            <a:r>
              <a:rPr lang="zh-CN" altLang="en-US" sz="1400" dirty="0">
                <a:latin typeface="思源黑体 CN Normal" panose="020B0400000000000000" pitchFamily="34" charset="-122"/>
                <a:ea typeface="思源黑体 CN Normal" panose="020B0400000000000000" pitchFamily="34" charset="-122"/>
                <a:sym typeface="+mn-lt"/>
              </a:rPr>
              <a:t>也支持创建分支和合并请求，小组成员们可以在自己的分支上进行工作，然后向主分支提交合并请求，进行代码审查和合并操作。</a:t>
            </a:r>
            <a:endParaRPr lang="en-GB" altLang="zh-CN" sz="1400" dirty="0">
              <a:latin typeface="思源黑体 CN Normal" panose="020B0400000000000000" pitchFamily="34" charset="-122"/>
              <a:ea typeface="思源黑体 CN Normal" panose="020B0400000000000000" pitchFamily="34" charset="-122"/>
              <a:sym typeface="+mn-lt"/>
            </a:endParaRPr>
          </a:p>
        </p:txBody>
      </p:sp>
      <p:sp>
        <p:nvSpPr>
          <p:cNvPr id="20"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nvSpPr>
        <p:spPr>
          <a:xfrm>
            <a:off x="7846080" y="3959256"/>
            <a:ext cx="2991830" cy="954107"/>
          </a:xfrm>
          <a:prstGeom prst="rect">
            <a:avLst/>
          </a:prstGeom>
        </p:spPr>
        <p:txBody>
          <a:bodyPr wrap="square">
            <a:spAutoFit/>
          </a:bodyPr>
          <a:lstStyle>
            <a:defPPr>
              <a:defRPr lang="zh-CN"/>
            </a:defPPr>
            <a:lvl1pPr algn="just">
              <a:defRPr sz="1600"/>
            </a:lvl1pPr>
          </a:lstStyle>
          <a:p>
            <a:pPr algn="l"/>
            <a:r>
              <a:rPr lang="en-US" altLang="zh-CN" sz="1400" dirty="0">
                <a:latin typeface="思源黑体 CN Normal" panose="020B0400000000000000" pitchFamily="34" charset="-122"/>
                <a:ea typeface="思源黑体 CN Normal" panose="020B0400000000000000" pitchFamily="34" charset="-122"/>
                <a:sym typeface="+mn-lt"/>
              </a:rPr>
              <a:t>GitLab </a:t>
            </a:r>
            <a:r>
              <a:rPr lang="zh-CN" altLang="en-US" sz="1400" dirty="0">
                <a:latin typeface="思源黑体 CN Normal" panose="020B0400000000000000" pitchFamily="34" charset="-122"/>
                <a:ea typeface="思源黑体 CN Normal" panose="020B0400000000000000" pitchFamily="34" charset="-122"/>
                <a:sym typeface="+mn-lt"/>
              </a:rPr>
              <a:t>提供了完整的代码托管功能，可以在项目中创建仓库，管理代码版本，并与小组成员共享和协作开发代码。</a:t>
            </a:r>
            <a:endParaRPr lang="en-GB" altLang="zh-CN" sz="1400" dirty="0">
              <a:latin typeface="思源黑体 CN Normal" panose="020B0400000000000000" pitchFamily="34" charset="-122"/>
              <a:ea typeface="思源黑体 CN Normal" panose="020B0400000000000000" pitchFamily="34" charset="-122"/>
              <a:sym typeface="+mn-lt"/>
            </a:endParaRPr>
          </a:p>
        </p:txBody>
      </p:sp>
      <p:sp>
        <p:nvSpPr>
          <p:cNvPr id="13" name="椭圆 12"/>
          <p:cNvSpPr/>
          <p:nvPr/>
        </p:nvSpPr>
        <p:spPr>
          <a:xfrm>
            <a:off x="1095109" y="1740400"/>
            <a:ext cx="3860778" cy="3860778"/>
          </a:xfrm>
          <a:prstGeom prst="ellipse">
            <a:avLst/>
          </a:prstGeom>
          <a:blipFill dpi="0" rotWithShape="1">
            <a:blip r:embed="rId1"/>
            <a:srcRect/>
            <a:tile tx="-584200" ty="-69850" sx="90000" sy="9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sp>
        <p:nvSpPr>
          <p:cNvPr id="14" name="椭圆 13"/>
          <p:cNvSpPr/>
          <p:nvPr/>
        </p:nvSpPr>
        <p:spPr>
          <a:xfrm>
            <a:off x="4736576" y="5198192"/>
            <a:ext cx="669010" cy="669010"/>
          </a:xfrm>
          <a:prstGeom prst="ellipse">
            <a:avLst/>
          </a:prstGeom>
          <a:solidFill>
            <a:srgbClr val="7B68A1"/>
          </a:solidFill>
          <a:ln>
            <a:noFill/>
          </a:ln>
        </p:spPr>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1600" dirty="0">
                <a:solidFill>
                  <a:schemeClr val="bg1"/>
                </a:solidFill>
                <a:latin typeface="思源黑体 CN Normal" panose="020B0400000000000000" pitchFamily="34" charset="-122"/>
                <a:ea typeface="思源黑体 CN Normal" panose="020B0400000000000000" pitchFamily="34" charset="-122"/>
              </a:rPr>
              <a:t>04</a:t>
            </a:r>
            <a:endParaRPr lang="zh-CN" altLang="en-US" sz="1600" dirty="0">
              <a:solidFill>
                <a:schemeClr val="bg1"/>
              </a:solidFill>
              <a:latin typeface="思源黑体 CN Normal" panose="020B0400000000000000" pitchFamily="34" charset="-122"/>
              <a:ea typeface="思源黑体 CN Normal" panose="020B0400000000000000" pitchFamily="34" charset="-122"/>
            </a:endParaRPr>
          </a:p>
        </p:txBody>
      </p:sp>
      <p:cxnSp>
        <p:nvCxnSpPr>
          <p:cNvPr id="15" name="直接连接符 14"/>
          <p:cNvCxnSpPr/>
          <p:nvPr/>
        </p:nvCxnSpPr>
        <p:spPr>
          <a:xfrm>
            <a:off x="5405594" y="5532695"/>
            <a:ext cx="1644681" cy="0"/>
          </a:xfrm>
          <a:prstGeom prst="line">
            <a:avLst/>
          </a:prstGeom>
          <a:solidFill>
            <a:srgbClr val="9BBB59"/>
          </a:solidFill>
          <a:ln w="9525" cap="flat" cmpd="sng" algn="ctr">
            <a:solidFill>
              <a:srgbClr val="7B68A1"/>
            </a:solidFill>
            <a:prstDash val="dash"/>
            <a:tailEnd type="oval"/>
          </a:ln>
          <a:effectLst/>
        </p:spPr>
      </p:cxnSp>
      <p:cxnSp>
        <p:nvCxnSpPr>
          <p:cNvPr id="23" name="直接连接符 22"/>
          <p:cNvCxnSpPr/>
          <p:nvPr/>
        </p:nvCxnSpPr>
        <p:spPr>
          <a:xfrm>
            <a:off x="7050275" y="5255421"/>
            <a:ext cx="0" cy="554548"/>
          </a:xfrm>
          <a:prstGeom prst="line">
            <a:avLst/>
          </a:prstGeom>
          <a:solidFill>
            <a:srgbClr val="9BBB59"/>
          </a:solidFill>
          <a:ln w="9525" cap="flat" cmpd="sng" algn="ctr">
            <a:solidFill>
              <a:srgbClr val="7B68A1"/>
            </a:solidFill>
            <a:prstDash val="solid"/>
          </a:ln>
          <a:effectLst/>
        </p:spPr>
      </p:cxnSp>
      <p:sp>
        <p:nvSpPr>
          <p:cNvPr id="24"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nvSpPr>
        <p:spPr>
          <a:xfrm>
            <a:off x="7228596" y="5180962"/>
            <a:ext cx="4004086" cy="1169551"/>
          </a:xfrm>
          <a:prstGeom prst="rect">
            <a:avLst/>
          </a:prstGeom>
        </p:spPr>
        <p:txBody>
          <a:bodyPr wrap="square">
            <a:spAutoFit/>
          </a:bodyPr>
          <a:lstStyle>
            <a:defPPr>
              <a:defRPr lang="zh-CN"/>
            </a:defPPr>
            <a:lvl1pPr algn="just">
              <a:defRPr sz="1600"/>
            </a:lvl1pPr>
          </a:lstStyle>
          <a:p>
            <a:pPr algn="l"/>
            <a:r>
              <a:rPr lang="zh-CN" altLang="en-US" sz="1400" dirty="0">
                <a:latin typeface="思源黑体 CN Normal" panose="020B0400000000000000" pitchFamily="34" charset="-122"/>
                <a:ea typeface="思源黑体 CN Normal" panose="020B0400000000000000" pitchFamily="34" charset="-122"/>
                <a:sym typeface="+mn-lt"/>
              </a:rPr>
              <a:t>在</a:t>
            </a:r>
            <a:r>
              <a:rPr lang="en-US" altLang="zh-CN" sz="1400" dirty="0">
                <a:latin typeface="思源黑体 CN Normal" panose="020B0400000000000000" pitchFamily="34" charset="-122"/>
                <a:ea typeface="思源黑体 CN Normal" panose="020B0400000000000000" pitchFamily="34" charset="-122"/>
                <a:sym typeface="+mn-lt"/>
              </a:rPr>
              <a:t>GitLab</a:t>
            </a:r>
            <a:r>
              <a:rPr lang="zh-CN" altLang="en-US" sz="1400" dirty="0">
                <a:latin typeface="思源黑体 CN Normal" panose="020B0400000000000000" pitchFamily="34" charset="-122"/>
                <a:ea typeface="思源黑体 CN Normal" panose="020B0400000000000000" pitchFamily="34" charset="-122"/>
                <a:sym typeface="+mn-lt"/>
              </a:rPr>
              <a:t>中，可以创建版本和里程碑来跟踪项目进度。版本可以表示迭代的具体周期，而里程碑则表示一系列相关任务或问题的集合。通过创建和管理这些对象，可以更好地组织和跟踪课设实验的进展。</a:t>
            </a:r>
            <a:endParaRPr lang="en-GB" altLang="zh-CN" sz="1400" dirty="0">
              <a:latin typeface="思源黑体 CN Normal" panose="020B0400000000000000" pitchFamily="34" charset="-122"/>
              <a:ea typeface="思源黑体 CN Normal" panose="020B0400000000000000" pitchFamily="34" charset="-122"/>
              <a:sym typeface="+mn-lt"/>
            </a:endParaRPr>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sp>
        <p:nvSpPr>
          <p:cNvPr id="22" name="文本框 21"/>
          <p:cNvSpPr txBox="1"/>
          <p:nvPr/>
        </p:nvSpPr>
        <p:spPr>
          <a:xfrm>
            <a:off x="1771743" y="3585061"/>
            <a:ext cx="8648521" cy="1015663"/>
          </a:xfrm>
          <a:prstGeom prst="rect">
            <a:avLst/>
          </a:prstGeom>
          <a:noFill/>
        </p:spPr>
        <p:txBody>
          <a:bodyPr wrap="none" rtlCol="0">
            <a:spAutoFit/>
          </a:bodyPr>
          <a:lstStyle/>
          <a:p>
            <a:pPr algn="ctr"/>
            <a:r>
              <a:rPr lang="zh-CN" altLang="en-US" sz="6000" dirty="0">
                <a:solidFill>
                  <a:srgbClr val="7B68A1"/>
                </a:solidFill>
                <a:latin typeface="思源黑体 CN Normal" panose="020B0400000000000000" pitchFamily="34" charset="-122"/>
                <a:ea typeface="思源黑体 CN Normal" panose="020B0400000000000000" pitchFamily="34" charset="-122"/>
              </a:rPr>
              <a:t>授课与课设关联认知心得</a:t>
            </a:r>
            <a:endParaRPr lang="zh-CN" altLang="en-US" sz="6000" dirty="0">
              <a:solidFill>
                <a:srgbClr val="7B68A1"/>
              </a:solidFill>
              <a:latin typeface="思源黑体 CN Normal" panose="020B0400000000000000" pitchFamily="34" charset="-122"/>
              <a:ea typeface="思源黑体 CN Normal" panose="020B0400000000000000" pitchFamily="34" charset="-122"/>
            </a:endParaRPr>
          </a:p>
        </p:txBody>
      </p:sp>
      <p:sp>
        <p:nvSpPr>
          <p:cNvPr id="23" name="矩形 22"/>
          <p:cNvSpPr/>
          <p:nvPr/>
        </p:nvSpPr>
        <p:spPr>
          <a:xfrm>
            <a:off x="2840021" y="4908496"/>
            <a:ext cx="6511951" cy="507831"/>
          </a:xfrm>
          <a:prstGeom prst="rect">
            <a:avLst/>
          </a:prstGeom>
        </p:spPr>
        <p:txBody>
          <a:bodyPr wrap="square">
            <a:spAutoFit/>
          </a:bodyPr>
          <a:lstStyle/>
          <a:p>
            <a:pPr algn="ctr">
              <a:lnSpc>
                <a:spcPct val="150000"/>
              </a:lnSpc>
            </a:pPr>
            <a:r>
              <a:rPr lang="zh-CN" altLang="en-US" sz="900" dirty="0">
                <a:solidFill>
                  <a:srgbClr val="7B68A1"/>
                </a:solidFill>
                <a:latin typeface="思源黑体 CN Normal" panose="020B0400000000000000" pitchFamily="34" charset="-122"/>
                <a:ea typeface="思源黑体 CN Normal" panose="020B0400000000000000" pitchFamily="34" charset="-122"/>
              </a:rPr>
              <a:t>Background and significance of topic selection</a:t>
            </a:r>
            <a:r>
              <a:rPr lang="en-US" altLang="zh-CN" sz="900" dirty="0">
                <a:solidFill>
                  <a:srgbClr val="7B68A1"/>
                </a:solidFill>
                <a:latin typeface="思源黑体 CN Normal" panose="020B0400000000000000" pitchFamily="34" charset="-122"/>
                <a:ea typeface="思源黑体 CN Normal" panose="020B0400000000000000" pitchFamily="34" charset="-122"/>
              </a:rPr>
              <a:t>.The graduation defense is a one – to - one game, and you need to show a strong gas field alone on the stage to withstand the pressure of at least five judges from the Defense Committee.</a:t>
            </a:r>
            <a:endParaRPr lang="en-US" altLang="zh-CN" sz="900" dirty="0">
              <a:solidFill>
                <a:srgbClr val="7B68A1"/>
              </a:solidFill>
              <a:latin typeface="思源黑体 CN Normal" panose="020B0400000000000000" pitchFamily="34" charset="-122"/>
              <a:ea typeface="思源黑体 CN Normal" panose="020B0400000000000000" pitchFamily="34" charset="-122"/>
            </a:endParaRPr>
          </a:p>
        </p:txBody>
      </p:sp>
      <p:cxnSp>
        <p:nvCxnSpPr>
          <p:cNvPr id="24" name="直接连接符 23"/>
          <p:cNvCxnSpPr/>
          <p:nvPr/>
        </p:nvCxnSpPr>
        <p:spPr>
          <a:xfrm>
            <a:off x="5627996" y="4825510"/>
            <a:ext cx="936000" cy="0"/>
          </a:xfrm>
          <a:prstGeom prst="line">
            <a:avLst/>
          </a:prstGeom>
          <a:ln w="19050">
            <a:solidFill>
              <a:srgbClr val="7B68A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633882" y="5503070"/>
            <a:ext cx="924228" cy="338554"/>
          </a:xfrm>
          <a:prstGeom prst="rect">
            <a:avLst/>
          </a:prstGeom>
          <a:noFill/>
        </p:spPr>
        <p:txBody>
          <a:bodyPr wrap="none" rtlCol="0">
            <a:spAutoFit/>
          </a:bodyPr>
          <a:lstStyle/>
          <a:p>
            <a:pPr algn="ctr"/>
            <a:r>
              <a:rPr lang="en-US" altLang="zh-CN" sz="1600" b="1" dirty="0">
                <a:solidFill>
                  <a:srgbClr val="7B68A1"/>
                </a:solidFill>
                <a:latin typeface="思源黑体 CN Normal" panose="020B0400000000000000" pitchFamily="34" charset="-122"/>
                <a:ea typeface="思源黑体 CN Normal" panose="020B0400000000000000" pitchFamily="34" charset="-122"/>
              </a:rPr>
              <a:t>Part 05</a:t>
            </a:r>
            <a:endParaRPr lang="zh-CN" altLang="en-US" sz="1600" b="1" dirty="0">
              <a:solidFill>
                <a:srgbClr val="7B68A1"/>
              </a:solidFill>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18271" y="209550"/>
            <a:ext cx="3608070" cy="36080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sp>
        <p:nvSpPr>
          <p:cNvPr id="2" name="文本框 1"/>
          <p:cNvSpPr txBox="1"/>
          <p:nvPr/>
        </p:nvSpPr>
        <p:spPr>
          <a:xfrm>
            <a:off x="574695" y="497861"/>
            <a:ext cx="3659848" cy="52322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05</a:t>
            </a:r>
            <a:r>
              <a:rPr lang="zh-CN" altLang="en-US" sz="2800" b="1" dirty="0">
                <a:solidFill>
                  <a:srgbClr val="7B68A1"/>
                </a:solidFill>
                <a:latin typeface="思源黑体 CN Normal" panose="020B0400000000000000" pitchFamily="34" charset="-122"/>
                <a:ea typeface="思源黑体 CN Normal" panose="020B0400000000000000" pitchFamily="34" charset="-122"/>
              </a:rPr>
              <a:t>、认知心得</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3" name="矩形 2"/>
          <p:cNvSpPr/>
          <p:nvPr/>
        </p:nvSpPr>
        <p:spPr>
          <a:xfrm>
            <a:off x="574695" y="1018721"/>
            <a:ext cx="4350773" cy="415498"/>
          </a:xfrm>
          <a:prstGeom prst="rect">
            <a:avLst/>
          </a:prstGeom>
        </p:spPr>
        <p:txBody>
          <a:bodyPr wrap="square">
            <a:spAutoFit/>
          </a:bodyPr>
          <a:lstStyle/>
          <a:p>
            <a:pPr>
              <a:lnSpc>
                <a:spcPct val="150000"/>
              </a:lnSpc>
            </a:pPr>
            <a:r>
              <a:rPr lang="en-US" altLang="zh-CN" sz="700" dirty="0">
                <a:solidFill>
                  <a:srgbClr val="7B68A1"/>
                </a:solidFill>
                <a:latin typeface="思源黑体 CN Normal" panose="020B0400000000000000" pitchFamily="34" charset="-122"/>
                <a:ea typeface="思源黑体 CN Normal" panose="020B0400000000000000" pitchFamily="34" charset="-122"/>
              </a:rPr>
              <a:t>The graduation defense is a one – to - one game, and you need to show a strong gas field alone on the stage to withstand the pressure of at least five judges from the Defense Committee.</a:t>
            </a:r>
            <a:endParaRPr lang="en-US" altLang="zh-CN" sz="700" dirty="0">
              <a:solidFill>
                <a:srgbClr val="7B68A1"/>
              </a:solidFill>
              <a:latin typeface="思源黑体 CN Normal" panose="020B0400000000000000" pitchFamily="34" charset="-122"/>
              <a:ea typeface="思源黑体 CN Normal" panose="020B0400000000000000" pitchFamily="34" charset="-122"/>
            </a:endParaRPr>
          </a:p>
        </p:txBody>
      </p:sp>
      <p:sp>
        <p:nvSpPr>
          <p:cNvPr id="4" name="椭圆 3"/>
          <p:cNvSpPr/>
          <p:nvPr/>
        </p:nvSpPr>
        <p:spPr>
          <a:xfrm>
            <a:off x="4499265" y="1507518"/>
            <a:ext cx="669010" cy="669010"/>
          </a:xfrm>
          <a:prstGeom prst="ellipse">
            <a:avLst/>
          </a:prstGeom>
          <a:solidFill>
            <a:srgbClr val="7B68A1"/>
          </a:solidFill>
          <a:ln>
            <a:noFill/>
          </a:ln>
        </p:spPr>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1600" dirty="0">
                <a:solidFill>
                  <a:schemeClr val="bg1"/>
                </a:solidFill>
                <a:latin typeface="思源黑体 CN Normal" panose="020B0400000000000000" pitchFamily="34" charset="-122"/>
                <a:ea typeface="思源黑体 CN Normal" panose="020B0400000000000000" pitchFamily="34" charset="-122"/>
              </a:rPr>
              <a:t>01</a:t>
            </a:r>
            <a:endParaRPr lang="zh-CN" altLang="en-US" sz="1600" dirty="0">
              <a:solidFill>
                <a:schemeClr val="bg1"/>
              </a:solidFill>
              <a:latin typeface="思源黑体 CN Normal" panose="020B0400000000000000" pitchFamily="34" charset="-122"/>
              <a:ea typeface="思源黑体 CN Normal" panose="020B0400000000000000" pitchFamily="34" charset="-122"/>
            </a:endParaRPr>
          </a:p>
        </p:txBody>
      </p:sp>
      <p:sp>
        <p:nvSpPr>
          <p:cNvPr id="5" name="椭圆 4"/>
          <p:cNvSpPr/>
          <p:nvPr/>
        </p:nvSpPr>
        <p:spPr>
          <a:xfrm>
            <a:off x="5259973" y="3413935"/>
            <a:ext cx="669010" cy="669010"/>
          </a:xfrm>
          <a:prstGeom prst="ellipse">
            <a:avLst/>
          </a:prstGeom>
          <a:solidFill>
            <a:srgbClr val="7B68A1"/>
          </a:solidFill>
          <a:ln>
            <a:noFill/>
          </a:ln>
        </p:spPr>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1600" dirty="0">
                <a:solidFill>
                  <a:schemeClr val="bg1"/>
                </a:solidFill>
                <a:latin typeface="思源黑体 CN Normal" panose="020B0400000000000000" pitchFamily="34" charset="-122"/>
                <a:ea typeface="思源黑体 CN Normal" panose="020B0400000000000000" pitchFamily="34" charset="-122"/>
              </a:rPr>
              <a:t>02</a:t>
            </a:r>
            <a:endParaRPr lang="zh-CN" altLang="en-US" sz="1600" dirty="0">
              <a:solidFill>
                <a:schemeClr val="bg1"/>
              </a:solidFill>
              <a:latin typeface="思源黑体 CN Normal" panose="020B0400000000000000" pitchFamily="34" charset="-122"/>
              <a:ea typeface="思源黑体 CN Normal" panose="020B0400000000000000" pitchFamily="34" charset="-122"/>
            </a:endParaRPr>
          </a:p>
        </p:txBody>
      </p:sp>
      <p:sp>
        <p:nvSpPr>
          <p:cNvPr id="6" name="椭圆 5"/>
          <p:cNvSpPr/>
          <p:nvPr/>
        </p:nvSpPr>
        <p:spPr>
          <a:xfrm>
            <a:off x="4590963" y="5015974"/>
            <a:ext cx="669010" cy="669010"/>
          </a:xfrm>
          <a:prstGeom prst="ellipse">
            <a:avLst/>
          </a:prstGeom>
          <a:solidFill>
            <a:srgbClr val="7B68A1"/>
          </a:solidFill>
          <a:ln>
            <a:noFill/>
          </a:ln>
        </p:spPr>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1600" dirty="0">
                <a:solidFill>
                  <a:schemeClr val="bg1"/>
                </a:solidFill>
                <a:latin typeface="思源黑体 CN Normal" panose="020B0400000000000000" pitchFamily="34" charset="-122"/>
                <a:ea typeface="思源黑体 CN Normal" panose="020B0400000000000000" pitchFamily="34" charset="-122"/>
              </a:rPr>
              <a:t>03</a:t>
            </a:r>
            <a:endParaRPr lang="zh-CN" altLang="en-US" sz="1600" dirty="0">
              <a:solidFill>
                <a:schemeClr val="bg1"/>
              </a:solidFill>
              <a:latin typeface="思源黑体 CN Normal" panose="020B0400000000000000" pitchFamily="34" charset="-122"/>
              <a:ea typeface="思源黑体 CN Normal" panose="020B0400000000000000" pitchFamily="34" charset="-122"/>
            </a:endParaRPr>
          </a:p>
        </p:txBody>
      </p:sp>
      <p:cxnSp>
        <p:nvCxnSpPr>
          <p:cNvPr id="7" name="直接连接符 6"/>
          <p:cNvCxnSpPr/>
          <p:nvPr/>
        </p:nvCxnSpPr>
        <p:spPr>
          <a:xfrm>
            <a:off x="5168283" y="1842026"/>
            <a:ext cx="1644681" cy="0"/>
          </a:xfrm>
          <a:prstGeom prst="line">
            <a:avLst/>
          </a:prstGeom>
          <a:solidFill>
            <a:srgbClr val="9BBB59"/>
          </a:solidFill>
          <a:ln w="9525" cap="flat" cmpd="sng" algn="ctr">
            <a:solidFill>
              <a:srgbClr val="7B68A1"/>
            </a:solidFill>
            <a:prstDash val="dash"/>
            <a:tailEnd type="oval"/>
          </a:ln>
          <a:effectLst/>
        </p:spPr>
      </p:cxnSp>
      <p:cxnSp>
        <p:nvCxnSpPr>
          <p:cNvPr id="8" name="直接连接符 7"/>
          <p:cNvCxnSpPr/>
          <p:nvPr/>
        </p:nvCxnSpPr>
        <p:spPr>
          <a:xfrm>
            <a:off x="6812964" y="1564752"/>
            <a:ext cx="0" cy="554548"/>
          </a:xfrm>
          <a:prstGeom prst="line">
            <a:avLst/>
          </a:prstGeom>
          <a:solidFill>
            <a:srgbClr val="9BBB59"/>
          </a:solidFill>
          <a:ln w="9525" cap="flat" cmpd="sng" algn="ctr">
            <a:solidFill>
              <a:srgbClr val="7B68A1"/>
            </a:solidFill>
            <a:prstDash val="solid"/>
          </a:ln>
          <a:effectLst/>
        </p:spPr>
      </p:cxnSp>
      <p:cxnSp>
        <p:nvCxnSpPr>
          <p:cNvPr id="9" name="直接连接符 8"/>
          <p:cNvCxnSpPr/>
          <p:nvPr/>
        </p:nvCxnSpPr>
        <p:spPr>
          <a:xfrm>
            <a:off x="5936143" y="3748441"/>
            <a:ext cx="1644681" cy="0"/>
          </a:xfrm>
          <a:prstGeom prst="line">
            <a:avLst/>
          </a:prstGeom>
          <a:solidFill>
            <a:srgbClr val="9BBB59"/>
          </a:solidFill>
          <a:ln w="9525" cap="flat" cmpd="sng" algn="ctr">
            <a:solidFill>
              <a:srgbClr val="7B68A1"/>
            </a:solidFill>
            <a:prstDash val="dash"/>
            <a:tailEnd type="oval"/>
          </a:ln>
          <a:effectLst/>
        </p:spPr>
      </p:cxnSp>
      <p:cxnSp>
        <p:nvCxnSpPr>
          <p:cNvPr id="10" name="直接连接符 9"/>
          <p:cNvCxnSpPr/>
          <p:nvPr/>
        </p:nvCxnSpPr>
        <p:spPr>
          <a:xfrm>
            <a:off x="7580824" y="3471167"/>
            <a:ext cx="0" cy="554548"/>
          </a:xfrm>
          <a:prstGeom prst="line">
            <a:avLst/>
          </a:prstGeom>
          <a:solidFill>
            <a:srgbClr val="9BBB59"/>
          </a:solidFill>
          <a:ln w="9525" cap="flat" cmpd="sng" algn="ctr">
            <a:solidFill>
              <a:srgbClr val="7B68A1"/>
            </a:solidFill>
            <a:prstDash val="solid"/>
          </a:ln>
          <a:effectLst/>
        </p:spPr>
      </p:cxnSp>
      <p:cxnSp>
        <p:nvCxnSpPr>
          <p:cNvPr id="11" name="直接连接符 10"/>
          <p:cNvCxnSpPr/>
          <p:nvPr/>
        </p:nvCxnSpPr>
        <p:spPr>
          <a:xfrm>
            <a:off x="5259981" y="5350477"/>
            <a:ext cx="1644681" cy="0"/>
          </a:xfrm>
          <a:prstGeom prst="line">
            <a:avLst/>
          </a:prstGeom>
          <a:solidFill>
            <a:srgbClr val="9BBB59"/>
          </a:solidFill>
          <a:ln w="9525" cap="flat" cmpd="sng" algn="ctr">
            <a:solidFill>
              <a:srgbClr val="7B68A1"/>
            </a:solidFill>
            <a:prstDash val="dash"/>
            <a:tailEnd type="oval"/>
          </a:ln>
          <a:effectLst/>
        </p:spPr>
      </p:cxnSp>
      <p:cxnSp>
        <p:nvCxnSpPr>
          <p:cNvPr id="12" name="直接连接符 11"/>
          <p:cNvCxnSpPr/>
          <p:nvPr/>
        </p:nvCxnSpPr>
        <p:spPr>
          <a:xfrm>
            <a:off x="6904662" y="5073203"/>
            <a:ext cx="0" cy="554548"/>
          </a:xfrm>
          <a:prstGeom prst="line">
            <a:avLst/>
          </a:prstGeom>
          <a:solidFill>
            <a:srgbClr val="9BBB59"/>
          </a:solidFill>
          <a:ln w="9525" cap="flat" cmpd="sng" algn="ctr">
            <a:solidFill>
              <a:srgbClr val="7B68A1"/>
            </a:solidFill>
            <a:prstDash val="solid"/>
          </a:ln>
          <a:effectLst/>
        </p:spPr>
      </p:cxnSp>
      <p:sp>
        <p:nvSpPr>
          <p:cNvPr id="16"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nvSpPr>
        <p:spPr>
          <a:xfrm>
            <a:off x="6904662" y="1211359"/>
            <a:ext cx="3142063" cy="1815882"/>
          </a:xfrm>
          <a:prstGeom prst="rect">
            <a:avLst/>
          </a:prstGeom>
        </p:spPr>
        <p:txBody>
          <a:bodyPr wrap="square">
            <a:spAutoFit/>
          </a:bodyPr>
          <a:lstStyle>
            <a:defPPr>
              <a:defRPr lang="zh-CN"/>
            </a:defPPr>
            <a:lvl1pPr algn="just">
              <a:defRPr sz="1600"/>
            </a:lvl1pPr>
          </a:lstStyle>
          <a:p>
            <a:pPr algn="l"/>
            <a:r>
              <a:rPr lang="zh-CN" altLang="en-US" dirty="0">
                <a:latin typeface="思源黑体 CN Normal" panose="020B0400000000000000" pitchFamily="34" charset="-122"/>
                <a:ea typeface="思源黑体 CN Normal" panose="020B0400000000000000" pitchFamily="34" charset="-122"/>
                <a:sym typeface="+mn-lt"/>
              </a:rPr>
              <a:t>通过开发嵌入式安卓应用我熟悉了安卓开发框架、</a:t>
            </a:r>
            <a:r>
              <a:rPr lang="en-US" altLang="zh-CN" dirty="0">
                <a:latin typeface="思源黑体 CN Normal" panose="020B0400000000000000" pitchFamily="34" charset="-122"/>
                <a:ea typeface="思源黑体 CN Normal" panose="020B0400000000000000" pitchFamily="34" charset="-122"/>
                <a:sym typeface="+mn-lt"/>
              </a:rPr>
              <a:t>Java</a:t>
            </a:r>
            <a:r>
              <a:rPr lang="zh-CN" altLang="en-US" dirty="0">
                <a:latin typeface="思源黑体 CN Normal" panose="020B0400000000000000" pitchFamily="34" charset="-122"/>
                <a:ea typeface="思源黑体 CN Normal" panose="020B0400000000000000" pitchFamily="34" charset="-122"/>
                <a:sym typeface="+mn-lt"/>
              </a:rPr>
              <a:t>编程语言以及嵌入式系统相关知识。通过学习和实践，提高了自己的编码能力、解决问题的能力。与小组成员合作的过程，锻炼了我的团队合作和沟通能力。</a:t>
            </a:r>
            <a:endParaRPr lang="en-GB" altLang="zh-CN" dirty="0">
              <a:latin typeface="思源黑体 CN Normal" panose="020B0400000000000000" pitchFamily="34" charset="-122"/>
              <a:ea typeface="思源黑体 CN Normal" panose="020B0400000000000000" pitchFamily="34" charset="-122"/>
              <a:sym typeface="+mn-lt"/>
            </a:endParaRPr>
          </a:p>
        </p:txBody>
      </p:sp>
      <p:sp>
        <p:nvSpPr>
          <p:cNvPr id="18"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nvSpPr>
        <p:spPr>
          <a:xfrm>
            <a:off x="7746183" y="3225899"/>
            <a:ext cx="3142055" cy="1323439"/>
          </a:xfrm>
          <a:prstGeom prst="rect">
            <a:avLst/>
          </a:prstGeom>
        </p:spPr>
        <p:txBody>
          <a:bodyPr wrap="square">
            <a:spAutoFit/>
          </a:bodyPr>
          <a:lstStyle>
            <a:defPPr>
              <a:defRPr lang="zh-CN"/>
            </a:defPPr>
            <a:lvl1pPr algn="just">
              <a:defRPr sz="1600"/>
            </a:lvl1pPr>
          </a:lstStyle>
          <a:p>
            <a:pPr algn="l"/>
            <a:r>
              <a:rPr lang="zh-CN" altLang="en-US" dirty="0">
                <a:latin typeface="思源黑体 CN Normal" panose="020B0400000000000000" pitchFamily="34" charset="-122"/>
                <a:ea typeface="思源黑体 CN Normal" panose="020B0400000000000000" pitchFamily="34" charset="-122"/>
                <a:sym typeface="+mn-lt"/>
              </a:rPr>
              <a:t>设计和实现安卓应用时，学会了对用户的需求、行为、感受等方面的理解和分析，以及对自身的技能、知识、创造力等方面的评估和提升。</a:t>
            </a:r>
            <a:endParaRPr lang="en-GB" altLang="zh-CN" dirty="0">
              <a:latin typeface="思源黑体 CN Normal" panose="020B0400000000000000" pitchFamily="34" charset="-122"/>
              <a:ea typeface="思源黑体 CN Normal" panose="020B0400000000000000" pitchFamily="34" charset="-122"/>
              <a:sym typeface="+mn-lt"/>
            </a:endParaRPr>
          </a:p>
        </p:txBody>
      </p:sp>
      <p:sp>
        <p:nvSpPr>
          <p:cNvPr id="20"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nvSpPr>
        <p:spPr>
          <a:xfrm>
            <a:off x="7082983" y="4806029"/>
            <a:ext cx="4013908" cy="1323439"/>
          </a:xfrm>
          <a:prstGeom prst="rect">
            <a:avLst/>
          </a:prstGeom>
        </p:spPr>
        <p:txBody>
          <a:bodyPr wrap="square">
            <a:spAutoFit/>
          </a:bodyPr>
          <a:lstStyle>
            <a:defPPr>
              <a:defRPr lang="zh-CN"/>
            </a:defPPr>
            <a:lvl1pPr algn="just">
              <a:defRPr sz="1600"/>
            </a:lvl1pPr>
          </a:lstStyle>
          <a:p>
            <a:pPr algn="l"/>
            <a:r>
              <a:rPr lang="zh-CN" altLang="en-US" dirty="0">
                <a:latin typeface="思源黑体 CN Normal" panose="020B0400000000000000" pitchFamily="34" charset="-122"/>
                <a:ea typeface="思源黑体 CN Normal" panose="020B0400000000000000" pitchFamily="34" charset="-122"/>
                <a:sym typeface="+mn-lt"/>
              </a:rPr>
              <a:t>课设是对理论课上教授内容加以实践验证和融会的重要途径，通过针对实验箱各种硬件进行控制设计、软件开发的课程设计实践，能够更加系统全面地了解整个嵌入式系统的构成、运行和重要意义</a:t>
            </a:r>
            <a:endParaRPr lang="en-GB" altLang="zh-CN" dirty="0">
              <a:latin typeface="思源黑体 CN Normal" panose="020B0400000000000000" pitchFamily="34" charset="-122"/>
              <a:ea typeface="思源黑体 CN Normal" panose="020B0400000000000000" pitchFamily="34" charset="-122"/>
              <a:sym typeface="+mn-lt"/>
            </a:endParaRPr>
          </a:p>
        </p:txBody>
      </p:sp>
      <p:sp>
        <p:nvSpPr>
          <p:cNvPr id="13" name="椭圆 12"/>
          <p:cNvSpPr/>
          <p:nvPr/>
        </p:nvSpPr>
        <p:spPr>
          <a:xfrm>
            <a:off x="1095109" y="1740400"/>
            <a:ext cx="3860778" cy="3860778"/>
          </a:xfrm>
          <a:prstGeom prst="ellipse">
            <a:avLst/>
          </a:prstGeom>
          <a:blipFill dpi="0" rotWithShape="1">
            <a:blip r:embed="rId1"/>
            <a:srcRect/>
            <a:tile tx="-584200" ty="-69850" sx="90000" sy="9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sp>
        <p:nvSpPr>
          <p:cNvPr id="4" name="文本框 3"/>
          <p:cNvSpPr txBox="1"/>
          <p:nvPr/>
        </p:nvSpPr>
        <p:spPr>
          <a:xfrm>
            <a:off x="7249024" y="1202205"/>
            <a:ext cx="1407160" cy="460375"/>
          </a:xfrm>
          <a:prstGeom prst="rect">
            <a:avLst/>
          </a:prstGeom>
          <a:noFill/>
        </p:spPr>
        <p:txBody>
          <a:bodyPr wrap="none" rtlCol="0">
            <a:spAutoFit/>
          </a:bodyPr>
          <a:lstStyle/>
          <a:p>
            <a:r>
              <a:rPr lang="zh-CN" altLang="en-US" sz="2400" b="1" dirty="0">
                <a:solidFill>
                  <a:srgbClr val="7B68A1"/>
                </a:solidFill>
                <a:latin typeface="思源黑体 CN Normal" panose="020B0400000000000000" pitchFamily="34" charset="-122"/>
                <a:ea typeface="思源黑体 CN Normal" panose="020B0400000000000000" pitchFamily="34" charset="-122"/>
              </a:rPr>
              <a:t>组员介绍</a:t>
            </a:r>
            <a:endParaRPr lang="zh-CN" altLang="en-US" sz="2400" b="1" dirty="0">
              <a:solidFill>
                <a:srgbClr val="7B68A1"/>
              </a:solidFill>
              <a:latin typeface="思源黑体 CN Normal" panose="020B0400000000000000" pitchFamily="34" charset="-122"/>
              <a:ea typeface="思源黑体 CN Normal" panose="020B0400000000000000" pitchFamily="34" charset="-122"/>
            </a:endParaRPr>
          </a:p>
        </p:txBody>
      </p:sp>
      <p:sp>
        <p:nvSpPr>
          <p:cNvPr id="6" name="文本框 16"/>
          <p:cNvSpPr txBox="1">
            <a:spLocks noChangeArrowheads="1"/>
          </p:cNvSpPr>
          <p:nvPr/>
        </p:nvSpPr>
        <p:spPr bwMode="auto">
          <a:xfrm>
            <a:off x="6503982" y="974556"/>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a:defRPr sz="1300">
                <a:solidFill>
                  <a:schemeClr val="tx1"/>
                </a:solidFill>
                <a:latin typeface="方正正黑简体" pitchFamily="2" charset="-122"/>
                <a:ea typeface="方正正黑简体" pitchFamily="2" charset="-122"/>
              </a:defRPr>
            </a:lvl2pPr>
            <a:lvl3pPr>
              <a:defRPr sz="1300">
                <a:solidFill>
                  <a:schemeClr val="tx1"/>
                </a:solidFill>
                <a:latin typeface="方正正黑简体" pitchFamily="2" charset="-122"/>
                <a:ea typeface="方正正黑简体" pitchFamily="2" charset="-122"/>
              </a:defRPr>
            </a:lvl3pPr>
            <a:lvl4pPr>
              <a:defRPr sz="1300">
                <a:solidFill>
                  <a:schemeClr val="tx1"/>
                </a:solidFill>
                <a:latin typeface="方正正黑简体" pitchFamily="2" charset="-122"/>
                <a:ea typeface="方正正黑简体" pitchFamily="2" charset="-122"/>
              </a:defRPr>
            </a:lvl4pPr>
            <a:lvl5pPr>
              <a:defRPr sz="1300">
                <a:solidFill>
                  <a:schemeClr val="tx1"/>
                </a:solidFill>
                <a:latin typeface="方正正黑简体" pitchFamily="2" charset="-122"/>
                <a:ea typeface="方正正黑简体" pitchFamily="2" charset="-122"/>
              </a:defRPr>
            </a:lvl5pPr>
            <a:lvl6pPr marL="18288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6pPr>
            <a:lvl7pPr marL="22860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7pPr>
            <a:lvl8pPr marL="27432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8pPr>
            <a:lvl9pPr marL="32004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9pPr>
          </a:lstStyle>
          <a:p>
            <a:pPr algn="ctr"/>
            <a:r>
              <a:rPr lang="en-US" altLang="zh-CN" sz="4400" dirty="0">
                <a:solidFill>
                  <a:srgbClr val="7B68A1"/>
                </a:solidFill>
                <a:latin typeface="思源黑体 CN Normal" panose="020B0400000000000000" pitchFamily="34" charset="-122"/>
                <a:ea typeface="思源黑体 CN Normal" panose="020B0400000000000000" pitchFamily="34" charset="-122"/>
                <a:sym typeface="Arial" panose="020B0604020202020204" pitchFamily="34" charset="0"/>
              </a:rPr>
              <a:t>1</a:t>
            </a:r>
            <a:endParaRPr lang="zh-CN" altLang="en-US" sz="4400" dirty="0">
              <a:solidFill>
                <a:srgbClr val="7B68A1"/>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cxnSp>
        <p:nvCxnSpPr>
          <p:cNvPr id="7" name="直接连接符 6"/>
          <p:cNvCxnSpPr/>
          <p:nvPr/>
        </p:nvCxnSpPr>
        <p:spPr bwMode="auto">
          <a:xfrm flipH="1">
            <a:off x="6829561" y="1238310"/>
            <a:ext cx="386353" cy="38884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216004" y="2166712"/>
            <a:ext cx="3549650" cy="460375"/>
          </a:xfrm>
          <a:prstGeom prst="rect">
            <a:avLst/>
          </a:prstGeom>
          <a:noFill/>
        </p:spPr>
        <p:txBody>
          <a:bodyPr wrap="none" rtlCol="0">
            <a:spAutoFit/>
          </a:bodyPr>
          <a:lstStyle/>
          <a:p>
            <a:pPr algn="l"/>
            <a:r>
              <a:rPr lang="zh-CN" altLang="en-US" sz="2400" b="1" dirty="0">
                <a:solidFill>
                  <a:srgbClr val="7B68A1"/>
                </a:solidFill>
                <a:latin typeface="思源黑体 CN Normal" panose="020B0400000000000000" pitchFamily="34" charset="-122"/>
                <a:ea typeface="思源黑体 CN Normal" panose="020B0400000000000000" pitchFamily="34" charset="-122"/>
                <a:sym typeface="+mn-ea"/>
              </a:rPr>
              <a:t>主题课设规划表摘要介绍</a:t>
            </a:r>
            <a:endParaRPr lang="zh-CN" altLang="en-US" sz="2400" b="1" dirty="0">
              <a:solidFill>
                <a:srgbClr val="7B68A1"/>
              </a:solidFill>
              <a:latin typeface="思源黑体 CN Normal" panose="020B0400000000000000" pitchFamily="34" charset="-122"/>
              <a:ea typeface="思源黑体 CN Normal" panose="020B0400000000000000" pitchFamily="34" charset="-122"/>
            </a:endParaRPr>
          </a:p>
        </p:txBody>
      </p:sp>
      <p:sp>
        <p:nvSpPr>
          <p:cNvPr id="10" name="文本框 9"/>
          <p:cNvSpPr txBox="1">
            <a:spLocks noChangeArrowheads="1"/>
          </p:cNvSpPr>
          <p:nvPr/>
        </p:nvSpPr>
        <p:spPr bwMode="auto">
          <a:xfrm>
            <a:off x="6503347" y="2003198"/>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a:defRPr sz="1300">
                <a:solidFill>
                  <a:schemeClr val="tx1"/>
                </a:solidFill>
                <a:latin typeface="方正正黑简体" pitchFamily="2" charset="-122"/>
                <a:ea typeface="方正正黑简体" pitchFamily="2" charset="-122"/>
              </a:defRPr>
            </a:lvl2pPr>
            <a:lvl3pPr>
              <a:defRPr sz="1300">
                <a:solidFill>
                  <a:schemeClr val="tx1"/>
                </a:solidFill>
                <a:latin typeface="方正正黑简体" pitchFamily="2" charset="-122"/>
                <a:ea typeface="方正正黑简体" pitchFamily="2" charset="-122"/>
              </a:defRPr>
            </a:lvl3pPr>
            <a:lvl4pPr>
              <a:defRPr sz="1300">
                <a:solidFill>
                  <a:schemeClr val="tx1"/>
                </a:solidFill>
                <a:latin typeface="方正正黑简体" pitchFamily="2" charset="-122"/>
                <a:ea typeface="方正正黑简体" pitchFamily="2" charset="-122"/>
              </a:defRPr>
            </a:lvl4pPr>
            <a:lvl5pPr>
              <a:defRPr sz="1300">
                <a:solidFill>
                  <a:schemeClr val="tx1"/>
                </a:solidFill>
                <a:latin typeface="方正正黑简体" pitchFamily="2" charset="-122"/>
                <a:ea typeface="方正正黑简体" pitchFamily="2" charset="-122"/>
              </a:defRPr>
            </a:lvl5pPr>
            <a:lvl6pPr marL="18288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6pPr>
            <a:lvl7pPr marL="22860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7pPr>
            <a:lvl8pPr marL="27432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8pPr>
            <a:lvl9pPr marL="32004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9pPr>
          </a:lstStyle>
          <a:p>
            <a:pPr algn="ctr"/>
            <a:r>
              <a:rPr lang="en-US" altLang="zh-CN" sz="4400" dirty="0">
                <a:solidFill>
                  <a:srgbClr val="7B68A1"/>
                </a:solidFill>
                <a:latin typeface="思源黑体 CN Normal" panose="020B0400000000000000" pitchFamily="34" charset="-122"/>
                <a:ea typeface="思源黑体 CN Normal" panose="020B0400000000000000" pitchFamily="34" charset="-122"/>
                <a:sym typeface="Arial" panose="020B0604020202020204" pitchFamily="34" charset="0"/>
              </a:rPr>
              <a:t>2</a:t>
            </a:r>
            <a:endParaRPr lang="zh-CN" altLang="en-US" sz="4400" dirty="0">
              <a:solidFill>
                <a:srgbClr val="7B68A1"/>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cxnSp>
        <p:nvCxnSpPr>
          <p:cNvPr id="11" name="直接连接符 10"/>
          <p:cNvCxnSpPr/>
          <p:nvPr/>
        </p:nvCxnSpPr>
        <p:spPr bwMode="auto">
          <a:xfrm flipH="1">
            <a:off x="6828926" y="2266952"/>
            <a:ext cx="386353" cy="38884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249108" y="3227220"/>
            <a:ext cx="4161790" cy="460375"/>
          </a:xfrm>
          <a:prstGeom prst="rect">
            <a:avLst/>
          </a:prstGeom>
          <a:noFill/>
        </p:spPr>
        <p:txBody>
          <a:bodyPr wrap="none" rtlCol="0">
            <a:spAutoFit/>
          </a:bodyPr>
          <a:lstStyle/>
          <a:p>
            <a:r>
              <a:rPr lang="zh-CN" altLang="en-US" sz="2400" b="1" dirty="0">
                <a:solidFill>
                  <a:srgbClr val="7B68A1"/>
                </a:solidFill>
                <a:latin typeface="思源黑体 CN Normal" panose="020B0400000000000000" pitchFamily="34" charset="-122"/>
                <a:ea typeface="思源黑体 CN Normal" panose="020B0400000000000000" pitchFamily="34" charset="-122"/>
              </a:rPr>
              <a:t>照片视频成果展示与设计提升</a:t>
            </a:r>
            <a:endParaRPr lang="zh-CN" altLang="en-US" sz="2400" b="1" dirty="0">
              <a:solidFill>
                <a:srgbClr val="7B68A1"/>
              </a:solidFill>
              <a:latin typeface="思源黑体 CN Normal" panose="020B0400000000000000" pitchFamily="34" charset="-122"/>
              <a:ea typeface="思源黑体 CN Normal" panose="020B0400000000000000" pitchFamily="34" charset="-122"/>
            </a:endParaRPr>
          </a:p>
        </p:txBody>
      </p:sp>
      <p:sp>
        <p:nvSpPr>
          <p:cNvPr id="14" name="文本框 13"/>
          <p:cNvSpPr txBox="1">
            <a:spLocks noChangeArrowheads="1"/>
          </p:cNvSpPr>
          <p:nvPr/>
        </p:nvSpPr>
        <p:spPr bwMode="auto">
          <a:xfrm>
            <a:off x="6518671" y="3013541"/>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a:defRPr sz="1300">
                <a:solidFill>
                  <a:schemeClr val="tx1"/>
                </a:solidFill>
                <a:latin typeface="方正正黑简体" pitchFamily="2" charset="-122"/>
                <a:ea typeface="方正正黑简体" pitchFamily="2" charset="-122"/>
              </a:defRPr>
            </a:lvl2pPr>
            <a:lvl3pPr>
              <a:defRPr sz="1300">
                <a:solidFill>
                  <a:schemeClr val="tx1"/>
                </a:solidFill>
                <a:latin typeface="方正正黑简体" pitchFamily="2" charset="-122"/>
                <a:ea typeface="方正正黑简体" pitchFamily="2" charset="-122"/>
              </a:defRPr>
            </a:lvl3pPr>
            <a:lvl4pPr>
              <a:defRPr sz="1300">
                <a:solidFill>
                  <a:schemeClr val="tx1"/>
                </a:solidFill>
                <a:latin typeface="方正正黑简体" pitchFamily="2" charset="-122"/>
                <a:ea typeface="方正正黑简体" pitchFamily="2" charset="-122"/>
              </a:defRPr>
            </a:lvl4pPr>
            <a:lvl5pPr>
              <a:defRPr sz="1300">
                <a:solidFill>
                  <a:schemeClr val="tx1"/>
                </a:solidFill>
                <a:latin typeface="方正正黑简体" pitchFamily="2" charset="-122"/>
                <a:ea typeface="方正正黑简体" pitchFamily="2" charset="-122"/>
              </a:defRPr>
            </a:lvl5pPr>
            <a:lvl6pPr marL="18288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6pPr>
            <a:lvl7pPr marL="22860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7pPr>
            <a:lvl8pPr marL="27432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8pPr>
            <a:lvl9pPr marL="32004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9pPr>
          </a:lstStyle>
          <a:p>
            <a:pPr algn="ctr"/>
            <a:r>
              <a:rPr lang="en-US" altLang="zh-CN" sz="4400" dirty="0">
                <a:solidFill>
                  <a:srgbClr val="7B68A1"/>
                </a:solidFill>
                <a:latin typeface="思源黑体 CN Normal" panose="020B0400000000000000" pitchFamily="34" charset="-122"/>
                <a:ea typeface="思源黑体 CN Normal" panose="020B0400000000000000" pitchFamily="34" charset="-122"/>
                <a:sym typeface="Arial" panose="020B0604020202020204" pitchFamily="34" charset="0"/>
              </a:rPr>
              <a:t>3</a:t>
            </a:r>
            <a:endParaRPr lang="zh-CN" altLang="en-US" sz="4400" dirty="0">
              <a:solidFill>
                <a:srgbClr val="7B68A1"/>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cxnSp>
        <p:nvCxnSpPr>
          <p:cNvPr id="15" name="直接连接符 14"/>
          <p:cNvCxnSpPr/>
          <p:nvPr/>
        </p:nvCxnSpPr>
        <p:spPr bwMode="auto">
          <a:xfrm flipH="1">
            <a:off x="6844250" y="3277295"/>
            <a:ext cx="386353" cy="38884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249018" y="4262846"/>
            <a:ext cx="1407160" cy="460375"/>
          </a:xfrm>
          <a:prstGeom prst="rect">
            <a:avLst/>
          </a:prstGeom>
          <a:noFill/>
        </p:spPr>
        <p:txBody>
          <a:bodyPr wrap="none" rtlCol="0">
            <a:spAutoFit/>
          </a:bodyPr>
          <a:lstStyle/>
          <a:p>
            <a:r>
              <a:rPr lang="zh-CN" altLang="en-US" sz="2400" b="1" dirty="0">
                <a:solidFill>
                  <a:srgbClr val="7B68A1"/>
                </a:solidFill>
                <a:latin typeface="思源黑体 CN Normal" panose="020B0400000000000000" pitchFamily="34" charset="-122"/>
                <a:ea typeface="思源黑体 CN Normal" panose="020B0400000000000000" pitchFamily="34" charset="-122"/>
              </a:rPr>
              <a:t>闭环精进</a:t>
            </a:r>
            <a:endParaRPr lang="zh-CN" altLang="en-US" sz="2400" b="1" dirty="0">
              <a:solidFill>
                <a:srgbClr val="7B68A1"/>
              </a:solidFill>
              <a:latin typeface="思源黑体 CN Normal" panose="020B0400000000000000" pitchFamily="34" charset="-122"/>
              <a:ea typeface="思源黑体 CN Normal" panose="020B0400000000000000" pitchFamily="34" charset="-122"/>
            </a:endParaRPr>
          </a:p>
        </p:txBody>
      </p:sp>
      <p:sp>
        <p:nvSpPr>
          <p:cNvPr id="18" name="文本框 16"/>
          <p:cNvSpPr txBox="1">
            <a:spLocks noChangeArrowheads="1"/>
          </p:cNvSpPr>
          <p:nvPr/>
        </p:nvSpPr>
        <p:spPr bwMode="auto">
          <a:xfrm>
            <a:off x="6537086" y="4144417"/>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a:defRPr sz="1300">
                <a:solidFill>
                  <a:schemeClr val="tx1"/>
                </a:solidFill>
                <a:latin typeface="方正正黑简体" pitchFamily="2" charset="-122"/>
                <a:ea typeface="方正正黑简体" pitchFamily="2" charset="-122"/>
              </a:defRPr>
            </a:lvl2pPr>
            <a:lvl3pPr>
              <a:defRPr sz="1300">
                <a:solidFill>
                  <a:schemeClr val="tx1"/>
                </a:solidFill>
                <a:latin typeface="方正正黑简体" pitchFamily="2" charset="-122"/>
                <a:ea typeface="方正正黑简体" pitchFamily="2" charset="-122"/>
              </a:defRPr>
            </a:lvl3pPr>
            <a:lvl4pPr>
              <a:defRPr sz="1300">
                <a:solidFill>
                  <a:schemeClr val="tx1"/>
                </a:solidFill>
                <a:latin typeface="方正正黑简体" pitchFamily="2" charset="-122"/>
                <a:ea typeface="方正正黑简体" pitchFamily="2" charset="-122"/>
              </a:defRPr>
            </a:lvl4pPr>
            <a:lvl5pPr>
              <a:defRPr sz="1300">
                <a:solidFill>
                  <a:schemeClr val="tx1"/>
                </a:solidFill>
                <a:latin typeface="方正正黑简体" pitchFamily="2" charset="-122"/>
                <a:ea typeface="方正正黑简体" pitchFamily="2" charset="-122"/>
              </a:defRPr>
            </a:lvl5pPr>
            <a:lvl6pPr marL="18288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6pPr>
            <a:lvl7pPr marL="22860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7pPr>
            <a:lvl8pPr marL="27432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8pPr>
            <a:lvl9pPr marL="32004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9pPr>
          </a:lstStyle>
          <a:p>
            <a:pPr algn="ctr"/>
            <a:r>
              <a:rPr lang="en-US" altLang="zh-CN" sz="4400" dirty="0">
                <a:solidFill>
                  <a:srgbClr val="7B68A1"/>
                </a:solidFill>
                <a:latin typeface="思源黑体 CN Normal" panose="020B0400000000000000" pitchFamily="34" charset="-122"/>
                <a:ea typeface="思源黑体 CN Normal" panose="020B0400000000000000" pitchFamily="34" charset="-122"/>
                <a:sym typeface="Arial" panose="020B0604020202020204" pitchFamily="34" charset="0"/>
              </a:rPr>
              <a:t>4</a:t>
            </a:r>
            <a:endParaRPr lang="zh-CN" altLang="en-US" sz="4400" dirty="0">
              <a:solidFill>
                <a:srgbClr val="7B68A1"/>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cxnSp>
        <p:nvCxnSpPr>
          <p:cNvPr id="19" name="直接连接符 18"/>
          <p:cNvCxnSpPr/>
          <p:nvPr/>
        </p:nvCxnSpPr>
        <p:spPr bwMode="auto">
          <a:xfrm flipH="1">
            <a:off x="6862665" y="4408171"/>
            <a:ext cx="386353" cy="38884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052798" y="2626806"/>
            <a:ext cx="1608134" cy="923330"/>
          </a:xfrm>
          <a:prstGeom prst="rect">
            <a:avLst/>
          </a:prstGeom>
          <a:noFill/>
        </p:spPr>
        <p:txBody>
          <a:bodyPr wrap="none" rtlCol="0">
            <a:spAutoFit/>
          </a:bodyPr>
          <a:lstStyle/>
          <a:p>
            <a:pPr algn="ctr"/>
            <a:r>
              <a:rPr lang="zh-CN" altLang="en-US" sz="5400" b="1" dirty="0">
                <a:solidFill>
                  <a:srgbClr val="7B68A1"/>
                </a:solidFill>
                <a:latin typeface="思源黑体 CN Normal" panose="020B0400000000000000" pitchFamily="34" charset="-122"/>
                <a:ea typeface="思源黑体 CN Normal" panose="020B0400000000000000" pitchFamily="34" charset="-122"/>
              </a:rPr>
              <a:t>目录</a:t>
            </a:r>
            <a:endParaRPr lang="zh-CN" altLang="en-US" sz="54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1" name="矩形 20"/>
          <p:cNvSpPr/>
          <p:nvPr/>
        </p:nvSpPr>
        <p:spPr>
          <a:xfrm>
            <a:off x="2052985" y="3633869"/>
            <a:ext cx="1569660" cy="507831"/>
          </a:xfrm>
          <a:prstGeom prst="rect">
            <a:avLst/>
          </a:prstGeom>
        </p:spPr>
        <p:txBody>
          <a:bodyPr wrap="square">
            <a:spAutoFit/>
          </a:bodyPr>
          <a:lstStyle/>
          <a:p>
            <a:pPr algn="dist">
              <a:lnSpc>
                <a:spcPct val="150000"/>
              </a:lnSpc>
            </a:pPr>
            <a:r>
              <a:rPr lang="en-US" altLang="zh-CN" dirty="0">
                <a:solidFill>
                  <a:srgbClr val="7B68A1"/>
                </a:solidFill>
                <a:latin typeface="思源黑体 CN Normal" panose="020B0400000000000000" pitchFamily="34" charset="-122"/>
                <a:ea typeface="思源黑体 CN Normal" panose="020B0400000000000000" pitchFamily="34" charset="-122"/>
              </a:rPr>
              <a:t>CONTENTS</a:t>
            </a:r>
            <a:endParaRPr lang="en-US" altLang="zh-CN" dirty="0">
              <a:solidFill>
                <a:srgbClr val="7B68A1"/>
              </a:solidFill>
              <a:latin typeface="思源黑体 CN Normal" panose="020B0400000000000000" pitchFamily="34" charset="-122"/>
              <a:ea typeface="思源黑体 CN Normal" panose="020B0400000000000000" pitchFamily="34" charset="-122"/>
            </a:endParaRPr>
          </a:p>
        </p:txBody>
      </p:sp>
      <p:sp>
        <p:nvSpPr>
          <p:cNvPr id="2" name="文本框 1"/>
          <p:cNvSpPr txBox="1"/>
          <p:nvPr/>
        </p:nvSpPr>
        <p:spPr>
          <a:xfrm>
            <a:off x="7249018" y="5422356"/>
            <a:ext cx="2937510" cy="460375"/>
          </a:xfrm>
          <a:prstGeom prst="rect">
            <a:avLst/>
          </a:prstGeom>
          <a:noFill/>
        </p:spPr>
        <p:txBody>
          <a:bodyPr wrap="none" rtlCol="0">
            <a:spAutoFit/>
          </a:bodyPr>
          <a:lstStyle/>
          <a:p>
            <a:r>
              <a:rPr lang="zh-CN" altLang="en-US" sz="2400" b="1" dirty="0">
                <a:solidFill>
                  <a:srgbClr val="7B68A1"/>
                </a:solidFill>
                <a:latin typeface="思源黑体 CN Normal" panose="020B0400000000000000" pitchFamily="34" charset="-122"/>
                <a:ea typeface="思源黑体 CN Normal" panose="020B0400000000000000" pitchFamily="34" charset="-122"/>
              </a:rPr>
              <a:t>授课与课设关联认知</a:t>
            </a:r>
            <a:endParaRPr lang="zh-CN" altLang="en-US" sz="2400" b="1" dirty="0">
              <a:solidFill>
                <a:srgbClr val="7B68A1"/>
              </a:solidFill>
              <a:latin typeface="思源黑体 CN Normal" panose="020B0400000000000000" pitchFamily="34" charset="-122"/>
              <a:ea typeface="思源黑体 CN Normal" panose="020B0400000000000000" pitchFamily="34" charset="-122"/>
            </a:endParaRPr>
          </a:p>
        </p:txBody>
      </p:sp>
      <p:sp>
        <p:nvSpPr>
          <p:cNvPr id="3" name="文本框 16"/>
          <p:cNvSpPr txBox="1">
            <a:spLocks noChangeArrowheads="1"/>
          </p:cNvSpPr>
          <p:nvPr/>
        </p:nvSpPr>
        <p:spPr bwMode="auto">
          <a:xfrm>
            <a:off x="6555374" y="5303927"/>
            <a:ext cx="46228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a:defRPr sz="1300">
                <a:solidFill>
                  <a:schemeClr val="tx1"/>
                </a:solidFill>
                <a:latin typeface="方正正黑简体" pitchFamily="2" charset="-122"/>
                <a:ea typeface="方正正黑简体" pitchFamily="2" charset="-122"/>
              </a:defRPr>
            </a:lvl2pPr>
            <a:lvl3pPr>
              <a:defRPr sz="1300">
                <a:solidFill>
                  <a:schemeClr val="tx1"/>
                </a:solidFill>
                <a:latin typeface="方正正黑简体" pitchFamily="2" charset="-122"/>
                <a:ea typeface="方正正黑简体" pitchFamily="2" charset="-122"/>
              </a:defRPr>
            </a:lvl3pPr>
            <a:lvl4pPr>
              <a:defRPr sz="1300">
                <a:solidFill>
                  <a:schemeClr val="tx1"/>
                </a:solidFill>
                <a:latin typeface="方正正黑简体" pitchFamily="2" charset="-122"/>
                <a:ea typeface="方正正黑简体" pitchFamily="2" charset="-122"/>
              </a:defRPr>
            </a:lvl4pPr>
            <a:lvl5pPr>
              <a:defRPr sz="1300">
                <a:solidFill>
                  <a:schemeClr val="tx1"/>
                </a:solidFill>
                <a:latin typeface="方正正黑简体" pitchFamily="2" charset="-122"/>
                <a:ea typeface="方正正黑简体" pitchFamily="2" charset="-122"/>
              </a:defRPr>
            </a:lvl5pPr>
            <a:lvl6pPr marL="18288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6pPr>
            <a:lvl7pPr marL="22860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7pPr>
            <a:lvl8pPr marL="27432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8pPr>
            <a:lvl9pPr marL="32004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9pPr>
          </a:lstStyle>
          <a:p>
            <a:pPr algn="ctr"/>
            <a:r>
              <a:rPr lang="en-US" altLang="zh-CN" sz="4400" dirty="0">
                <a:solidFill>
                  <a:srgbClr val="7B68A1"/>
                </a:solidFill>
                <a:latin typeface="思源黑体 CN Normal" panose="020B0400000000000000" pitchFamily="34" charset="-122"/>
                <a:ea typeface="思源黑体 CN Normal" panose="020B0400000000000000" pitchFamily="34" charset="-122"/>
                <a:sym typeface="Arial" panose="020B0604020202020204" pitchFamily="34" charset="0"/>
              </a:rPr>
              <a:t>5</a:t>
            </a:r>
            <a:endParaRPr lang="en-US" altLang="zh-CN" sz="4400" dirty="0">
              <a:solidFill>
                <a:srgbClr val="7B68A1"/>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cxnSp>
        <p:nvCxnSpPr>
          <p:cNvPr id="22" name="直接连接符 21"/>
          <p:cNvCxnSpPr/>
          <p:nvPr/>
        </p:nvCxnSpPr>
        <p:spPr bwMode="auto">
          <a:xfrm flipH="1">
            <a:off x="6862665" y="5567681"/>
            <a:ext cx="386353" cy="38884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sp>
        <p:nvSpPr>
          <p:cNvPr id="22" name="文本框 21"/>
          <p:cNvSpPr txBox="1"/>
          <p:nvPr/>
        </p:nvSpPr>
        <p:spPr>
          <a:xfrm>
            <a:off x="4480564" y="3585061"/>
            <a:ext cx="3230880" cy="1014730"/>
          </a:xfrm>
          <a:prstGeom prst="rect">
            <a:avLst/>
          </a:prstGeom>
          <a:noFill/>
        </p:spPr>
        <p:txBody>
          <a:bodyPr wrap="none" rtlCol="0">
            <a:spAutoFit/>
          </a:bodyPr>
          <a:lstStyle/>
          <a:p>
            <a:pPr algn="ctr"/>
            <a:r>
              <a:rPr lang="zh-CN" altLang="en-US" sz="6000" dirty="0">
                <a:solidFill>
                  <a:srgbClr val="7B68A1"/>
                </a:solidFill>
                <a:latin typeface="思源黑体 CN Normal" panose="020B0400000000000000" pitchFamily="34" charset="-122"/>
                <a:ea typeface="思源黑体 CN Normal" panose="020B0400000000000000" pitchFamily="34" charset="-122"/>
              </a:rPr>
              <a:t>组长</a:t>
            </a:r>
            <a:r>
              <a:rPr lang="zh-CN" altLang="en-US" sz="6000" dirty="0">
                <a:solidFill>
                  <a:srgbClr val="7B68A1"/>
                </a:solidFill>
                <a:latin typeface="思源黑体 CN Normal" panose="020B0400000000000000" pitchFamily="34" charset="-122"/>
                <a:ea typeface="思源黑体 CN Normal" panose="020B0400000000000000" pitchFamily="34" charset="-122"/>
              </a:rPr>
              <a:t>补充</a:t>
            </a:r>
            <a:endParaRPr lang="zh-CN" altLang="en-US" sz="6000" dirty="0">
              <a:solidFill>
                <a:srgbClr val="7B68A1"/>
              </a:solidFill>
              <a:latin typeface="思源黑体 CN Normal" panose="020B0400000000000000" pitchFamily="34" charset="-122"/>
              <a:ea typeface="思源黑体 CN Normal" panose="020B0400000000000000" pitchFamily="34" charset="-122"/>
            </a:endParaRPr>
          </a:p>
        </p:txBody>
      </p:sp>
      <p:sp>
        <p:nvSpPr>
          <p:cNvPr id="23" name="矩形 22"/>
          <p:cNvSpPr/>
          <p:nvPr/>
        </p:nvSpPr>
        <p:spPr>
          <a:xfrm>
            <a:off x="2840021" y="4908496"/>
            <a:ext cx="6511951" cy="507831"/>
          </a:xfrm>
          <a:prstGeom prst="rect">
            <a:avLst/>
          </a:prstGeom>
        </p:spPr>
        <p:txBody>
          <a:bodyPr wrap="square">
            <a:spAutoFit/>
          </a:bodyPr>
          <a:lstStyle/>
          <a:p>
            <a:pPr algn="ctr">
              <a:lnSpc>
                <a:spcPct val="150000"/>
              </a:lnSpc>
            </a:pPr>
            <a:r>
              <a:rPr lang="zh-CN" altLang="en-US" sz="900" dirty="0">
                <a:solidFill>
                  <a:srgbClr val="7B68A1"/>
                </a:solidFill>
                <a:latin typeface="思源黑体 CN Normal" panose="020B0400000000000000" pitchFamily="34" charset="-122"/>
                <a:ea typeface="思源黑体 CN Normal" panose="020B0400000000000000" pitchFamily="34" charset="-122"/>
              </a:rPr>
              <a:t>Background and significance of topic selection</a:t>
            </a:r>
            <a:r>
              <a:rPr lang="en-US" altLang="zh-CN" sz="900" dirty="0">
                <a:solidFill>
                  <a:srgbClr val="7B68A1"/>
                </a:solidFill>
                <a:latin typeface="思源黑体 CN Normal" panose="020B0400000000000000" pitchFamily="34" charset="-122"/>
                <a:ea typeface="思源黑体 CN Normal" panose="020B0400000000000000" pitchFamily="34" charset="-122"/>
              </a:rPr>
              <a:t>.The graduation defense is a one – to - one game, and you need to show a strong gas field alone on the stage to withstand the pressure of at least five judges from the Defense Committee.</a:t>
            </a:r>
            <a:endParaRPr lang="en-US" altLang="zh-CN" sz="900" dirty="0">
              <a:solidFill>
                <a:srgbClr val="7B68A1"/>
              </a:solidFill>
              <a:latin typeface="思源黑体 CN Normal" panose="020B0400000000000000" pitchFamily="34" charset="-122"/>
              <a:ea typeface="思源黑体 CN Normal" panose="020B0400000000000000" pitchFamily="34" charset="-122"/>
            </a:endParaRPr>
          </a:p>
        </p:txBody>
      </p:sp>
      <p:cxnSp>
        <p:nvCxnSpPr>
          <p:cNvPr id="24" name="直接连接符 23"/>
          <p:cNvCxnSpPr/>
          <p:nvPr/>
        </p:nvCxnSpPr>
        <p:spPr>
          <a:xfrm>
            <a:off x="5627996" y="4825510"/>
            <a:ext cx="936000" cy="0"/>
          </a:xfrm>
          <a:prstGeom prst="line">
            <a:avLst/>
          </a:prstGeom>
          <a:ln w="19050">
            <a:solidFill>
              <a:srgbClr val="7B68A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644511" y="5503070"/>
            <a:ext cx="902970" cy="337185"/>
          </a:xfrm>
          <a:prstGeom prst="rect">
            <a:avLst/>
          </a:prstGeom>
          <a:noFill/>
        </p:spPr>
        <p:txBody>
          <a:bodyPr wrap="none" rtlCol="0">
            <a:spAutoFit/>
          </a:bodyPr>
          <a:lstStyle/>
          <a:p>
            <a:pPr algn="ctr"/>
            <a:r>
              <a:rPr lang="en-US" altLang="zh-CN" sz="1600" b="1" dirty="0">
                <a:solidFill>
                  <a:srgbClr val="7B68A1"/>
                </a:solidFill>
                <a:latin typeface="思源黑体 CN Normal" panose="020B0400000000000000" pitchFamily="34" charset="-122"/>
                <a:ea typeface="思源黑体 CN Normal" panose="020B0400000000000000" pitchFamily="34" charset="-122"/>
              </a:rPr>
              <a:t>Part 06</a:t>
            </a:r>
            <a:endParaRPr lang="zh-CN" altLang="en-US" sz="1600" b="1" dirty="0">
              <a:solidFill>
                <a:srgbClr val="7B68A1"/>
              </a:solidFill>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18271" y="209550"/>
            <a:ext cx="3608070" cy="36080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sp>
        <p:nvSpPr>
          <p:cNvPr id="3" name="矩形 2"/>
          <p:cNvSpPr/>
          <p:nvPr/>
        </p:nvSpPr>
        <p:spPr>
          <a:xfrm>
            <a:off x="574695" y="1018721"/>
            <a:ext cx="4350773" cy="415498"/>
          </a:xfrm>
          <a:prstGeom prst="rect">
            <a:avLst/>
          </a:prstGeom>
        </p:spPr>
        <p:txBody>
          <a:bodyPr wrap="square">
            <a:spAutoFit/>
          </a:bodyPr>
          <a:lstStyle/>
          <a:p>
            <a:pPr>
              <a:lnSpc>
                <a:spcPct val="150000"/>
              </a:lnSpc>
            </a:pPr>
            <a:r>
              <a:rPr lang="en-US" altLang="zh-CN" sz="700" dirty="0">
                <a:solidFill>
                  <a:srgbClr val="7B68A1"/>
                </a:solidFill>
                <a:latin typeface="思源黑体 CN Normal" panose="020B0400000000000000" pitchFamily="34" charset="-122"/>
                <a:ea typeface="思源黑体 CN Normal" panose="020B0400000000000000" pitchFamily="34" charset="-122"/>
              </a:rPr>
              <a:t>The graduation defense is a one – to - one game, and you need to show a strong gas field alone on the stage to withstand the pressure of at least five judges from the Defense Committee.</a:t>
            </a:r>
            <a:endParaRPr lang="en-US" altLang="zh-CN" sz="700" dirty="0">
              <a:solidFill>
                <a:srgbClr val="7B68A1"/>
              </a:solidFill>
              <a:latin typeface="思源黑体 CN Normal" panose="020B0400000000000000" pitchFamily="34" charset="-122"/>
              <a:ea typeface="思源黑体 CN Normal" panose="020B0400000000000000" pitchFamily="34" charset="-122"/>
            </a:endParaRPr>
          </a:p>
        </p:txBody>
      </p:sp>
      <p:sp>
        <p:nvSpPr>
          <p:cNvPr id="4" name="椭圆 3"/>
          <p:cNvSpPr/>
          <p:nvPr/>
        </p:nvSpPr>
        <p:spPr>
          <a:xfrm>
            <a:off x="4499265" y="1507518"/>
            <a:ext cx="669010" cy="669010"/>
          </a:xfrm>
          <a:prstGeom prst="ellipse">
            <a:avLst/>
          </a:prstGeom>
          <a:solidFill>
            <a:srgbClr val="7B68A1"/>
          </a:solidFill>
          <a:ln>
            <a:noFill/>
          </a:ln>
        </p:spPr>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1600" dirty="0">
                <a:solidFill>
                  <a:schemeClr val="bg1"/>
                </a:solidFill>
                <a:latin typeface="思源黑体 CN Normal" panose="020B0400000000000000" pitchFamily="34" charset="-122"/>
                <a:ea typeface="思源黑体 CN Normal" panose="020B0400000000000000" pitchFamily="34" charset="-122"/>
              </a:rPr>
              <a:t>01</a:t>
            </a:r>
            <a:endParaRPr lang="zh-CN" altLang="en-US" sz="1600" dirty="0">
              <a:solidFill>
                <a:schemeClr val="bg1"/>
              </a:solidFill>
              <a:latin typeface="思源黑体 CN Normal" panose="020B0400000000000000" pitchFamily="34" charset="-122"/>
              <a:ea typeface="思源黑体 CN Normal" panose="020B0400000000000000" pitchFamily="34" charset="-122"/>
            </a:endParaRPr>
          </a:p>
        </p:txBody>
      </p:sp>
      <p:sp>
        <p:nvSpPr>
          <p:cNvPr id="5" name="椭圆 4"/>
          <p:cNvSpPr/>
          <p:nvPr/>
        </p:nvSpPr>
        <p:spPr>
          <a:xfrm>
            <a:off x="5396431" y="2652435"/>
            <a:ext cx="669010" cy="669010"/>
          </a:xfrm>
          <a:prstGeom prst="ellipse">
            <a:avLst/>
          </a:prstGeom>
          <a:solidFill>
            <a:srgbClr val="7B68A1"/>
          </a:solidFill>
          <a:ln>
            <a:noFill/>
          </a:ln>
        </p:spPr>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1600" dirty="0">
                <a:solidFill>
                  <a:schemeClr val="bg1"/>
                </a:solidFill>
                <a:latin typeface="思源黑体 CN Normal" panose="020B0400000000000000" pitchFamily="34" charset="-122"/>
                <a:ea typeface="思源黑体 CN Normal" panose="020B0400000000000000" pitchFamily="34" charset="-122"/>
              </a:rPr>
              <a:t>02</a:t>
            </a:r>
            <a:endParaRPr lang="zh-CN" altLang="en-US" sz="1600" dirty="0">
              <a:solidFill>
                <a:schemeClr val="bg1"/>
              </a:solidFill>
              <a:latin typeface="思源黑体 CN Normal" panose="020B0400000000000000" pitchFamily="34" charset="-122"/>
              <a:ea typeface="思源黑体 CN Normal" panose="020B0400000000000000" pitchFamily="34" charset="-122"/>
            </a:endParaRPr>
          </a:p>
        </p:txBody>
      </p:sp>
      <p:sp>
        <p:nvSpPr>
          <p:cNvPr id="6" name="椭圆 5"/>
          <p:cNvSpPr/>
          <p:nvPr/>
        </p:nvSpPr>
        <p:spPr>
          <a:xfrm>
            <a:off x="5344571" y="4005381"/>
            <a:ext cx="669010" cy="669010"/>
          </a:xfrm>
          <a:prstGeom prst="ellipse">
            <a:avLst/>
          </a:prstGeom>
          <a:solidFill>
            <a:srgbClr val="7B68A1"/>
          </a:solidFill>
          <a:ln>
            <a:noFill/>
          </a:ln>
        </p:spPr>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1600" dirty="0">
                <a:solidFill>
                  <a:schemeClr val="bg1"/>
                </a:solidFill>
                <a:latin typeface="思源黑体 CN Normal" panose="020B0400000000000000" pitchFamily="34" charset="-122"/>
                <a:ea typeface="思源黑体 CN Normal" panose="020B0400000000000000" pitchFamily="34" charset="-122"/>
              </a:rPr>
              <a:t>03</a:t>
            </a:r>
            <a:endParaRPr lang="zh-CN" altLang="en-US" sz="1600" dirty="0">
              <a:solidFill>
                <a:schemeClr val="bg1"/>
              </a:solidFill>
              <a:latin typeface="思源黑体 CN Normal" panose="020B0400000000000000" pitchFamily="34" charset="-122"/>
              <a:ea typeface="思源黑体 CN Normal" panose="020B0400000000000000" pitchFamily="34" charset="-122"/>
            </a:endParaRPr>
          </a:p>
        </p:txBody>
      </p:sp>
      <p:cxnSp>
        <p:nvCxnSpPr>
          <p:cNvPr id="7" name="直接连接符 6"/>
          <p:cNvCxnSpPr/>
          <p:nvPr/>
        </p:nvCxnSpPr>
        <p:spPr>
          <a:xfrm>
            <a:off x="5168283" y="1842026"/>
            <a:ext cx="1644681" cy="0"/>
          </a:xfrm>
          <a:prstGeom prst="line">
            <a:avLst/>
          </a:prstGeom>
          <a:solidFill>
            <a:srgbClr val="9BBB59"/>
          </a:solidFill>
          <a:ln w="9525" cap="flat" cmpd="sng" algn="ctr">
            <a:solidFill>
              <a:srgbClr val="7B68A1"/>
            </a:solidFill>
            <a:prstDash val="dash"/>
            <a:tailEnd type="oval"/>
          </a:ln>
          <a:effectLst/>
        </p:spPr>
      </p:cxnSp>
      <p:cxnSp>
        <p:nvCxnSpPr>
          <p:cNvPr id="8" name="直接连接符 7"/>
          <p:cNvCxnSpPr/>
          <p:nvPr/>
        </p:nvCxnSpPr>
        <p:spPr>
          <a:xfrm>
            <a:off x="6812964" y="1564752"/>
            <a:ext cx="0" cy="554548"/>
          </a:xfrm>
          <a:prstGeom prst="line">
            <a:avLst/>
          </a:prstGeom>
          <a:solidFill>
            <a:srgbClr val="9BBB59"/>
          </a:solidFill>
          <a:ln w="9525" cap="flat" cmpd="sng" algn="ctr">
            <a:solidFill>
              <a:srgbClr val="7B68A1"/>
            </a:solidFill>
            <a:prstDash val="solid"/>
          </a:ln>
          <a:effectLst/>
        </p:spPr>
      </p:cxnSp>
      <p:cxnSp>
        <p:nvCxnSpPr>
          <p:cNvPr id="9" name="直接连接符 8"/>
          <p:cNvCxnSpPr/>
          <p:nvPr/>
        </p:nvCxnSpPr>
        <p:spPr>
          <a:xfrm>
            <a:off x="6072601" y="2986941"/>
            <a:ext cx="1644681" cy="0"/>
          </a:xfrm>
          <a:prstGeom prst="line">
            <a:avLst/>
          </a:prstGeom>
          <a:solidFill>
            <a:srgbClr val="9BBB59"/>
          </a:solidFill>
          <a:ln w="9525" cap="flat" cmpd="sng" algn="ctr">
            <a:solidFill>
              <a:srgbClr val="7B68A1"/>
            </a:solidFill>
            <a:prstDash val="dash"/>
            <a:tailEnd type="oval"/>
          </a:ln>
          <a:effectLst/>
        </p:spPr>
      </p:cxnSp>
      <p:cxnSp>
        <p:nvCxnSpPr>
          <p:cNvPr id="10" name="直接连接符 9"/>
          <p:cNvCxnSpPr/>
          <p:nvPr/>
        </p:nvCxnSpPr>
        <p:spPr>
          <a:xfrm>
            <a:off x="7717282" y="2709667"/>
            <a:ext cx="0" cy="554548"/>
          </a:xfrm>
          <a:prstGeom prst="line">
            <a:avLst/>
          </a:prstGeom>
          <a:solidFill>
            <a:srgbClr val="9BBB59"/>
          </a:solidFill>
          <a:ln w="9525" cap="flat" cmpd="sng" algn="ctr">
            <a:solidFill>
              <a:srgbClr val="7B68A1"/>
            </a:solidFill>
            <a:prstDash val="solid"/>
          </a:ln>
          <a:effectLst/>
        </p:spPr>
      </p:cxnSp>
      <p:cxnSp>
        <p:nvCxnSpPr>
          <p:cNvPr id="11" name="直接连接符 10"/>
          <p:cNvCxnSpPr/>
          <p:nvPr/>
        </p:nvCxnSpPr>
        <p:spPr>
          <a:xfrm>
            <a:off x="6013589" y="4339884"/>
            <a:ext cx="1644681" cy="0"/>
          </a:xfrm>
          <a:prstGeom prst="line">
            <a:avLst/>
          </a:prstGeom>
          <a:solidFill>
            <a:srgbClr val="9BBB59"/>
          </a:solidFill>
          <a:ln w="9525" cap="flat" cmpd="sng" algn="ctr">
            <a:solidFill>
              <a:srgbClr val="7B68A1"/>
            </a:solidFill>
            <a:prstDash val="dash"/>
            <a:tailEnd type="oval"/>
          </a:ln>
          <a:effectLst/>
        </p:spPr>
      </p:cxnSp>
      <p:cxnSp>
        <p:nvCxnSpPr>
          <p:cNvPr id="12" name="直接连接符 11"/>
          <p:cNvCxnSpPr/>
          <p:nvPr/>
        </p:nvCxnSpPr>
        <p:spPr>
          <a:xfrm>
            <a:off x="7658270" y="4062610"/>
            <a:ext cx="0" cy="554548"/>
          </a:xfrm>
          <a:prstGeom prst="line">
            <a:avLst/>
          </a:prstGeom>
          <a:solidFill>
            <a:srgbClr val="9BBB59"/>
          </a:solidFill>
          <a:ln w="9525" cap="flat" cmpd="sng" algn="ctr">
            <a:solidFill>
              <a:srgbClr val="7B68A1"/>
            </a:solidFill>
            <a:prstDash val="solid"/>
          </a:ln>
          <a:effectLst/>
        </p:spPr>
      </p:cxnSp>
      <p:sp>
        <p:nvSpPr>
          <p:cNvPr id="16"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nvSpPr>
        <p:spPr>
          <a:xfrm>
            <a:off x="6894941" y="1423121"/>
            <a:ext cx="3142063" cy="953135"/>
          </a:xfrm>
          <a:prstGeom prst="rect">
            <a:avLst/>
          </a:prstGeom>
        </p:spPr>
        <p:txBody>
          <a:bodyPr wrap="square">
            <a:spAutoFit/>
          </a:bodyPr>
          <a:lstStyle>
            <a:defPPr>
              <a:defRPr lang="zh-CN"/>
            </a:defPPr>
            <a:lvl1pPr algn="just">
              <a:defRPr sz="1600"/>
            </a:lvl1pPr>
          </a:lstStyle>
          <a:p>
            <a:pPr algn="l"/>
            <a:r>
              <a:rPr lang="zh-CN" altLang="en-US" sz="1400" dirty="0">
                <a:latin typeface="思源黑体 CN Normal" panose="020B0400000000000000" pitchFamily="34" charset="-122"/>
                <a:ea typeface="思源黑体 CN Normal" panose="020B0400000000000000" pitchFamily="34" charset="-122"/>
                <a:sym typeface="+mn-lt"/>
              </a:rPr>
              <a:t>课设</a:t>
            </a:r>
            <a:r>
              <a:rPr lang="zh-CN" altLang="en-US" sz="1400" dirty="0">
                <a:latin typeface="思源黑体 CN Normal" panose="020B0400000000000000" pitchFamily="34" charset="-122"/>
                <a:ea typeface="思源黑体 CN Normal" panose="020B0400000000000000" pitchFamily="34" charset="-122"/>
                <a:sym typeface="+mn-lt"/>
              </a:rPr>
              <a:t>反省：</a:t>
            </a:r>
            <a:endParaRPr lang="zh-CN" altLang="en-US" sz="1400" dirty="0">
              <a:latin typeface="思源黑体 CN Normal" panose="020B0400000000000000" pitchFamily="34" charset="-122"/>
              <a:ea typeface="思源黑体 CN Normal" panose="020B0400000000000000" pitchFamily="34" charset="-122"/>
              <a:sym typeface="+mn-lt"/>
            </a:endParaRPr>
          </a:p>
          <a:p>
            <a:pPr indent="457200" algn="l"/>
            <a:r>
              <a:rPr lang="zh-CN" altLang="en-US" sz="1400" dirty="0">
                <a:latin typeface="思源黑体 CN Normal" panose="020B0400000000000000" pitchFamily="34" charset="-122"/>
                <a:ea typeface="思源黑体 CN Normal" panose="020B0400000000000000" pitchFamily="34" charset="-122"/>
                <a:sym typeface="+mn-lt"/>
              </a:rPr>
              <a:t>总体较顺利，目标基本</a:t>
            </a:r>
            <a:r>
              <a:rPr lang="zh-CN" altLang="en-US" sz="1400" dirty="0">
                <a:latin typeface="思源黑体 CN Normal" panose="020B0400000000000000" pitchFamily="34" charset="-122"/>
                <a:ea typeface="思源黑体 CN Normal" panose="020B0400000000000000" pitchFamily="34" charset="-122"/>
                <a:sym typeface="+mn-lt"/>
              </a:rPr>
              <a:t>达到</a:t>
            </a:r>
            <a:endParaRPr lang="zh-CN" altLang="en-US" sz="1400" dirty="0">
              <a:latin typeface="思源黑体 CN Normal" panose="020B0400000000000000" pitchFamily="34" charset="-122"/>
              <a:ea typeface="思源黑体 CN Normal" panose="020B0400000000000000" pitchFamily="34" charset="-122"/>
              <a:sym typeface="+mn-lt"/>
            </a:endParaRPr>
          </a:p>
          <a:p>
            <a:pPr indent="457200" algn="l"/>
            <a:r>
              <a:rPr lang="zh-CN" altLang="en-US" sz="1400" dirty="0">
                <a:latin typeface="思源黑体 CN Normal" panose="020B0400000000000000" pitchFamily="34" charset="-122"/>
                <a:ea typeface="思源黑体 CN Normal" panose="020B0400000000000000" pitchFamily="34" charset="-122"/>
                <a:sym typeface="+mn-lt"/>
              </a:rPr>
              <a:t>中期对项目的要求和目标认知较为模糊，导致</a:t>
            </a:r>
            <a:r>
              <a:rPr lang="zh-CN" altLang="en-US" sz="1400" dirty="0">
                <a:latin typeface="思源黑体 CN Normal" panose="020B0400000000000000" pitchFamily="34" charset="-122"/>
                <a:ea typeface="思源黑体 CN Normal" panose="020B0400000000000000" pitchFamily="34" charset="-122"/>
                <a:sym typeface="+mn-lt"/>
              </a:rPr>
              <a:t>该阶段进展缓慢</a:t>
            </a:r>
            <a:endParaRPr lang="zh-CN" altLang="en-US" sz="1400" dirty="0">
              <a:latin typeface="思源黑体 CN Normal" panose="020B0400000000000000" pitchFamily="34" charset="-122"/>
              <a:ea typeface="思源黑体 CN Normal" panose="020B0400000000000000" pitchFamily="34" charset="-122"/>
              <a:sym typeface="+mn-lt"/>
            </a:endParaRPr>
          </a:p>
        </p:txBody>
      </p:sp>
      <p:sp>
        <p:nvSpPr>
          <p:cNvPr id="18"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nvSpPr>
        <p:spPr>
          <a:xfrm>
            <a:off x="7846080" y="2510834"/>
            <a:ext cx="3142055" cy="953135"/>
          </a:xfrm>
          <a:prstGeom prst="rect">
            <a:avLst/>
          </a:prstGeom>
        </p:spPr>
        <p:txBody>
          <a:bodyPr wrap="square">
            <a:spAutoFit/>
          </a:bodyPr>
          <a:lstStyle>
            <a:defPPr>
              <a:defRPr lang="zh-CN"/>
            </a:defPPr>
            <a:lvl1pPr algn="just">
              <a:defRPr sz="1600"/>
            </a:lvl1pPr>
          </a:lstStyle>
          <a:p>
            <a:pPr algn="l"/>
            <a:r>
              <a:rPr lang="zh-CN" altLang="en-US" sz="1400" dirty="0">
                <a:latin typeface="思源黑体 CN Normal" panose="020B0400000000000000" pitchFamily="34" charset="-122"/>
                <a:ea typeface="思源黑体 CN Normal" panose="020B0400000000000000" pitchFamily="34" charset="-122"/>
                <a:sym typeface="+mn-lt"/>
              </a:rPr>
              <a:t>激荡</a:t>
            </a:r>
            <a:r>
              <a:rPr lang="zh-CN" altLang="en-US" sz="1400" dirty="0">
                <a:latin typeface="思源黑体 CN Normal" panose="020B0400000000000000" pitchFamily="34" charset="-122"/>
                <a:ea typeface="思源黑体 CN Normal" panose="020B0400000000000000" pitchFamily="34" charset="-122"/>
                <a:sym typeface="+mn-lt"/>
              </a:rPr>
              <a:t>心得：</a:t>
            </a:r>
            <a:endParaRPr lang="zh-CN" altLang="en-US" sz="1400" dirty="0">
              <a:latin typeface="思源黑体 CN Normal" panose="020B0400000000000000" pitchFamily="34" charset="-122"/>
              <a:ea typeface="思源黑体 CN Normal" panose="020B0400000000000000" pitchFamily="34" charset="-122"/>
              <a:sym typeface="+mn-lt"/>
            </a:endParaRPr>
          </a:p>
          <a:p>
            <a:pPr indent="457200" algn="l"/>
            <a:r>
              <a:rPr lang="zh-CN" altLang="en-US" sz="1400" dirty="0">
                <a:latin typeface="思源黑体 CN Normal" panose="020B0400000000000000" pitchFamily="34" charset="-122"/>
                <a:ea typeface="思源黑体 CN Normal" panose="020B0400000000000000" pitchFamily="34" charset="-122"/>
                <a:sym typeface="+mn-lt"/>
              </a:rPr>
              <a:t>认识到了小组的</a:t>
            </a:r>
            <a:r>
              <a:rPr lang="zh-CN" altLang="en-US" sz="1400" dirty="0">
                <a:latin typeface="思源黑体 CN Normal" panose="020B0400000000000000" pitchFamily="34" charset="-122"/>
                <a:ea typeface="思源黑体 CN Normal" panose="020B0400000000000000" pitchFamily="34" charset="-122"/>
                <a:sym typeface="+mn-lt"/>
              </a:rPr>
              <a:t>阶段问题所在，感受到了五时体联的宏大内核，明</a:t>
            </a:r>
            <a:r>
              <a:rPr lang="zh-CN" altLang="en-US" sz="1400" dirty="0">
                <a:latin typeface="思源黑体 CN Normal" panose="020B0400000000000000" pitchFamily="34" charset="-122"/>
                <a:ea typeface="思源黑体 CN Normal" panose="020B0400000000000000" pitchFamily="34" charset="-122"/>
                <a:sym typeface="+mn-lt"/>
              </a:rPr>
              <a:t>确了努力的方向。</a:t>
            </a:r>
            <a:endParaRPr lang="zh-CN" altLang="en-US" sz="1400" dirty="0">
              <a:latin typeface="思源黑体 CN Normal" panose="020B0400000000000000" pitchFamily="34" charset="-122"/>
              <a:ea typeface="思源黑体 CN Normal" panose="020B0400000000000000" pitchFamily="34" charset="-122"/>
              <a:sym typeface="+mn-lt"/>
            </a:endParaRPr>
          </a:p>
        </p:txBody>
      </p:sp>
      <p:sp>
        <p:nvSpPr>
          <p:cNvPr id="20"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nvSpPr>
        <p:spPr>
          <a:xfrm>
            <a:off x="7846080" y="3561746"/>
            <a:ext cx="2991830" cy="2245360"/>
          </a:xfrm>
          <a:prstGeom prst="rect">
            <a:avLst/>
          </a:prstGeom>
        </p:spPr>
        <p:txBody>
          <a:bodyPr wrap="square">
            <a:spAutoFit/>
          </a:bodyPr>
          <a:lstStyle>
            <a:defPPr>
              <a:defRPr lang="zh-CN"/>
            </a:defPPr>
            <a:lvl1pPr algn="just">
              <a:defRPr sz="1600"/>
            </a:lvl1pPr>
          </a:lstStyle>
          <a:p>
            <a:pPr algn="l"/>
            <a:r>
              <a:rPr lang="zh-CN" altLang="en-GB" sz="1400" dirty="0">
                <a:latin typeface="思源黑体 CN Normal" panose="020B0400000000000000" pitchFamily="34" charset="-122"/>
                <a:ea typeface="思源黑体 CN Normal" panose="020B0400000000000000" pitchFamily="34" charset="-122"/>
                <a:sym typeface="+mn-lt"/>
              </a:rPr>
              <a:t>课程</a:t>
            </a:r>
            <a:r>
              <a:rPr lang="zh-CN" altLang="en-GB" sz="1400" dirty="0">
                <a:latin typeface="思源黑体 CN Normal" panose="020B0400000000000000" pitchFamily="34" charset="-122"/>
                <a:ea typeface="思源黑体 CN Normal" panose="020B0400000000000000" pitchFamily="34" charset="-122"/>
                <a:sym typeface="+mn-lt"/>
              </a:rPr>
              <a:t>关联：</a:t>
            </a:r>
            <a:endParaRPr lang="zh-CN" altLang="en-GB" sz="1400" dirty="0">
              <a:latin typeface="思源黑体 CN Normal" panose="020B0400000000000000" pitchFamily="34" charset="-122"/>
              <a:ea typeface="思源黑体 CN Normal" panose="020B0400000000000000" pitchFamily="34" charset="-122"/>
              <a:sym typeface="+mn-lt"/>
            </a:endParaRPr>
          </a:p>
          <a:p>
            <a:pPr indent="457200" algn="l"/>
            <a:r>
              <a:rPr lang="zh-CN" altLang="en-GB" sz="1400" dirty="0">
                <a:latin typeface="思源黑体 CN Normal" panose="020B0400000000000000" pitchFamily="34" charset="-122"/>
                <a:ea typeface="思源黑体 CN Normal" panose="020B0400000000000000" pitchFamily="34" charset="-122"/>
                <a:sym typeface="+mn-lt"/>
              </a:rPr>
              <a:t>嵌入式系统是感知技术与应用的重要基础和平台。感知技术与应用是嵌入式系统的重要发展方向和应用领域。</a:t>
            </a:r>
            <a:endParaRPr lang="zh-CN" altLang="en-GB" sz="1400" dirty="0">
              <a:latin typeface="思源黑体 CN Normal" panose="020B0400000000000000" pitchFamily="34" charset="-122"/>
              <a:ea typeface="思源黑体 CN Normal" panose="020B0400000000000000" pitchFamily="34" charset="-122"/>
              <a:sym typeface="+mn-lt"/>
            </a:endParaRPr>
          </a:p>
          <a:p>
            <a:pPr indent="457200" algn="l"/>
            <a:r>
              <a:rPr lang="zh-CN" altLang="en-GB" sz="1400" dirty="0">
                <a:latin typeface="思源黑体 CN Normal" panose="020B0400000000000000" pitchFamily="34" charset="-122"/>
                <a:ea typeface="思源黑体 CN Normal" panose="020B0400000000000000" pitchFamily="34" charset="-122"/>
                <a:sym typeface="+mn-lt"/>
              </a:rPr>
              <a:t>嵌入式系统的硬件设计需要基于计算机组成原理的知识、计算机组成原理的知识可以帮助理解嵌入式系统硬件的原理和限制、都需要考虑系统资源的限制和优化</a:t>
            </a:r>
            <a:endParaRPr lang="zh-CN" altLang="en-GB" sz="1400" dirty="0">
              <a:latin typeface="思源黑体 CN Normal" panose="020B0400000000000000" pitchFamily="34" charset="-122"/>
              <a:ea typeface="思源黑体 CN Normal" panose="020B0400000000000000" pitchFamily="34" charset="-122"/>
              <a:sym typeface="+mn-lt"/>
            </a:endParaRPr>
          </a:p>
        </p:txBody>
      </p:sp>
      <p:sp>
        <p:nvSpPr>
          <p:cNvPr id="13" name="椭圆 12"/>
          <p:cNvSpPr/>
          <p:nvPr/>
        </p:nvSpPr>
        <p:spPr>
          <a:xfrm>
            <a:off x="1095109" y="1740400"/>
            <a:ext cx="3860778" cy="3860778"/>
          </a:xfrm>
          <a:prstGeom prst="ellipse">
            <a:avLst/>
          </a:prstGeom>
          <a:blipFill dpi="0" rotWithShape="1">
            <a:blip r:embed="rId1"/>
            <a:srcRect/>
            <a:tile tx="-584200" ty="-69850" sx="90000" sy="9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720321"/>
            <a:ext cx="4464353" cy="4464353"/>
          </a:xfrm>
          <a:prstGeom prst="rect">
            <a:avLst/>
          </a:prstGeom>
        </p:spPr>
      </p:pic>
      <p:sp>
        <p:nvSpPr>
          <p:cNvPr id="4" name="文本框 3"/>
          <p:cNvSpPr txBox="1"/>
          <p:nvPr/>
        </p:nvSpPr>
        <p:spPr>
          <a:xfrm>
            <a:off x="6412963" y="2698402"/>
            <a:ext cx="3570208" cy="1107996"/>
          </a:xfrm>
          <a:prstGeom prst="rect">
            <a:avLst/>
          </a:prstGeom>
          <a:noFill/>
        </p:spPr>
        <p:txBody>
          <a:bodyPr wrap="none" rtlCol="0">
            <a:spAutoFit/>
          </a:bodyPr>
          <a:lstStyle/>
          <a:p>
            <a:pPr algn="ctr"/>
            <a:r>
              <a:rPr lang="zh-CN" altLang="en-US" sz="6600" dirty="0">
                <a:solidFill>
                  <a:srgbClr val="7B68A1"/>
                </a:solidFill>
                <a:latin typeface="思源黑体 CN Normal" panose="020B0400000000000000" pitchFamily="34" charset="-122"/>
                <a:ea typeface="思源黑体 CN Normal" panose="020B0400000000000000" pitchFamily="34" charset="-122"/>
              </a:rPr>
              <a:t>报告结束</a:t>
            </a:r>
            <a:endParaRPr lang="zh-CN" altLang="en-US" sz="6600" dirty="0">
              <a:solidFill>
                <a:srgbClr val="7B68A1"/>
              </a:solidFill>
              <a:latin typeface="思源黑体 CN Normal" panose="020B0400000000000000" pitchFamily="34" charset="-122"/>
              <a:ea typeface="思源黑体 CN Normal" panose="020B0400000000000000" pitchFamily="34" charset="-122"/>
            </a:endParaRPr>
          </a:p>
        </p:txBody>
      </p:sp>
      <p:cxnSp>
        <p:nvCxnSpPr>
          <p:cNvPr id="6" name="直接连接符 5"/>
          <p:cNvCxnSpPr/>
          <p:nvPr/>
        </p:nvCxnSpPr>
        <p:spPr>
          <a:xfrm>
            <a:off x="6242459" y="4035102"/>
            <a:ext cx="3870532" cy="19000"/>
          </a:xfrm>
          <a:prstGeom prst="line">
            <a:avLst/>
          </a:prstGeom>
          <a:ln w="19050">
            <a:solidFill>
              <a:srgbClr val="7B68A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297821" y="4398623"/>
            <a:ext cx="1800493" cy="369332"/>
          </a:xfrm>
          <a:prstGeom prst="rect">
            <a:avLst/>
          </a:prstGeom>
          <a:noFill/>
        </p:spPr>
        <p:txBody>
          <a:bodyPr wrap="none" rtlCol="0">
            <a:spAutoFit/>
          </a:bodyPr>
          <a:lstStyle/>
          <a:p>
            <a:pPr algn="ctr"/>
            <a:r>
              <a:rPr lang="zh-CN" altLang="en-US" b="1" dirty="0">
                <a:solidFill>
                  <a:srgbClr val="7B68A1"/>
                </a:solidFill>
                <a:latin typeface="思源黑体 CN Normal" panose="020B0400000000000000" pitchFamily="34" charset="-122"/>
                <a:ea typeface="思源黑体 CN Normal" panose="020B0400000000000000" pitchFamily="34" charset="-122"/>
              </a:rPr>
              <a:t>展示员：金成花</a:t>
            </a:r>
            <a:endParaRPr lang="zh-CN" altLang="en-US" b="1" dirty="0">
              <a:solidFill>
                <a:srgbClr val="7B68A1"/>
              </a:solidFill>
              <a:latin typeface="思源黑体 CN Normal" panose="020B0400000000000000" pitchFamily="34" charset="-122"/>
              <a:ea typeface="思源黑体 CN Normal" panose="020B0400000000000000" pitchFamily="34"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1960" y="1068640"/>
            <a:ext cx="1312210" cy="130336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sp>
        <p:nvSpPr>
          <p:cNvPr id="22" name="文本框 21"/>
          <p:cNvSpPr txBox="1"/>
          <p:nvPr/>
        </p:nvSpPr>
        <p:spPr>
          <a:xfrm>
            <a:off x="4480556" y="3585061"/>
            <a:ext cx="3230880" cy="1014730"/>
          </a:xfrm>
          <a:prstGeom prst="rect">
            <a:avLst/>
          </a:prstGeom>
          <a:noFill/>
        </p:spPr>
        <p:txBody>
          <a:bodyPr wrap="none" rtlCol="0">
            <a:spAutoFit/>
          </a:bodyPr>
          <a:lstStyle/>
          <a:p>
            <a:pPr algn="ctr"/>
            <a:r>
              <a:rPr lang="zh-CN" altLang="en-US" sz="6000" dirty="0">
                <a:solidFill>
                  <a:srgbClr val="7B68A1"/>
                </a:solidFill>
                <a:latin typeface="思源黑体 CN Normal" panose="020B0400000000000000" pitchFamily="34" charset="-122"/>
                <a:ea typeface="思源黑体 CN Normal" panose="020B0400000000000000" pitchFamily="34" charset="-122"/>
              </a:rPr>
              <a:t>组员介绍</a:t>
            </a:r>
            <a:endParaRPr lang="zh-CN" altLang="en-US" sz="6000" dirty="0">
              <a:solidFill>
                <a:srgbClr val="7B68A1"/>
              </a:solidFill>
              <a:latin typeface="思源黑体 CN Normal" panose="020B0400000000000000" pitchFamily="34" charset="-122"/>
              <a:ea typeface="思源黑体 CN Normal" panose="020B0400000000000000" pitchFamily="34" charset="-122"/>
            </a:endParaRPr>
          </a:p>
        </p:txBody>
      </p:sp>
      <p:sp>
        <p:nvSpPr>
          <p:cNvPr id="23" name="矩形 22"/>
          <p:cNvSpPr/>
          <p:nvPr/>
        </p:nvSpPr>
        <p:spPr>
          <a:xfrm>
            <a:off x="2840021" y="4908496"/>
            <a:ext cx="6511951" cy="507831"/>
          </a:xfrm>
          <a:prstGeom prst="rect">
            <a:avLst/>
          </a:prstGeom>
        </p:spPr>
        <p:txBody>
          <a:bodyPr wrap="square">
            <a:spAutoFit/>
          </a:bodyPr>
          <a:lstStyle/>
          <a:p>
            <a:pPr algn="ctr">
              <a:lnSpc>
                <a:spcPct val="150000"/>
              </a:lnSpc>
            </a:pPr>
            <a:r>
              <a:rPr lang="zh-CN" altLang="en-US" sz="900" dirty="0">
                <a:solidFill>
                  <a:srgbClr val="7B68A1"/>
                </a:solidFill>
                <a:latin typeface="思源黑体 CN Normal" panose="020B0400000000000000" pitchFamily="34" charset="-122"/>
                <a:ea typeface="思源黑体 CN Normal" panose="020B0400000000000000" pitchFamily="34" charset="-122"/>
              </a:rPr>
              <a:t>Background and significance of topic selection</a:t>
            </a:r>
            <a:r>
              <a:rPr lang="en-US" altLang="zh-CN" sz="900" dirty="0">
                <a:solidFill>
                  <a:srgbClr val="7B68A1"/>
                </a:solidFill>
                <a:latin typeface="思源黑体 CN Normal" panose="020B0400000000000000" pitchFamily="34" charset="-122"/>
                <a:ea typeface="思源黑体 CN Normal" panose="020B0400000000000000" pitchFamily="34" charset="-122"/>
              </a:rPr>
              <a:t>.The graduation defense is a one – to - one game, and you need to show a strong gas field alone on the stage to withstand the pressure of at least five judges from the Defense Committee.</a:t>
            </a:r>
            <a:endParaRPr lang="en-US" altLang="zh-CN" sz="900" dirty="0">
              <a:solidFill>
                <a:srgbClr val="7B68A1"/>
              </a:solidFill>
              <a:latin typeface="思源黑体 CN Normal" panose="020B0400000000000000" pitchFamily="34" charset="-122"/>
              <a:ea typeface="思源黑体 CN Normal" panose="020B0400000000000000" pitchFamily="34" charset="-122"/>
            </a:endParaRPr>
          </a:p>
        </p:txBody>
      </p:sp>
      <p:cxnSp>
        <p:nvCxnSpPr>
          <p:cNvPr id="24" name="直接连接符 23"/>
          <p:cNvCxnSpPr/>
          <p:nvPr/>
        </p:nvCxnSpPr>
        <p:spPr>
          <a:xfrm>
            <a:off x="5627996" y="4825510"/>
            <a:ext cx="936000" cy="0"/>
          </a:xfrm>
          <a:prstGeom prst="line">
            <a:avLst/>
          </a:prstGeom>
          <a:ln w="19050">
            <a:solidFill>
              <a:srgbClr val="7B68A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654433" y="5503070"/>
            <a:ext cx="883127" cy="338554"/>
          </a:xfrm>
          <a:prstGeom prst="rect">
            <a:avLst/>
          </a:prstGeom>
          <a:noFill/>
        </p:spPr>
        <p:txBody>
          <a:bodyPr wrap="none" rtlCol="0">
            <a:spAutoFit/>
          </a:bodyPr>
          <a:lstStyle/>
          <a:p>
            <a:pPr algn="ctr"/>
            <a:r>
              <a:rPr lang="en-US" altLang="zh-CN" sz="1600" b="1" dirty="0">
                <a:solidFill>
                  <a:srgbClr val="7B68A1"/>
                </a:solidFill>
                <a:latin typeface="思源黑体 CN Normal" panose="020B0400000000000000" pitchFamily="34" charset="-122"/>
                <a:ea typeface="思源黑体 CN Normal" panose="020B0400000000000000" pitchFamily="34" charset="-122"/>
              </a:rPr>
              <a:t>Part 01</a:t>
            </a:r>
            <a:endParaRPr lang="zh-CN" altLang="en-US" sz="1600" b="1" dirty="0">
              <a:solidFill>
                <a:srgbClr val="7B68A1"/>
              </a:solidFill>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18271" y="209550"/>
            <a:ext cx="3608070" cy="3608070"/>
          </a:xfrm>
          <a:prstGeom prst="rect">
            <a:avLst/>
          </a:prstGeom>
        </p:spPr>
      </p:pic>
      <p:sp>
        <p:nvSpPr>
          <p:cNvPr id="17" name="矩形 16"/>
          <p:cNvSpPr/>
          <p:nvPr/>
        </p:nvSpPr>
        <p:spPr>
          <a:xfrm>
            <a:off x="7306802" y="4583519"/>
            <a:ext cx="3535989" cy="276999"/>
          </a:xfrm>
          <a:prstGeom prst="rect">
            <a:avLst/>
          </a:prstGeom>
        </p:spPr>
        <p:txBody>
          <a:bodyPr wrap="square">
            <a:spAutoFit/>
          </a:bodyPr>
          <a:lstStyle/>
          <a:p>
            <a:r>
              <a:rPr lang="en-US" altLang="zh-CN" sz="1200" dirty="0">
                <a:solidFill>
                  <a:srgbClr val="7B68A1"/>
                </a:solidFill>
                <a:latin typeface="思源黑体 CN Normal" panose="020B0400000000000000" pitchFamily="34" charset="-122"/>
                <a:ea typeface="思源黑体 CN Normal" panose="020B0400000000000000" pitchFamily="34" charset="-122"/>
              </a:rPr>
              <a:t>The conclusion of this study</a:t>
            </a:r>
            <a:endParaRPr lang="zh-CN" altLang="en-US" sz="1200" dirty="0">
              <a:solidFill>
                <a:srgbClr val="7B68A1"/>
              </a:solidFill>
              <a:latin typeface="思源黑体 CN Normal" panose="020B0400000000000000" pitchFamily="34" charset="-122"/>
              <a:ea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sp>
        <p:nvSpPr>
          <p:cNvPr id="2" name="文本框 1"/>
          <p:cNvSpPr txBox="1"/>
          <p:nvPr/>
        </p:nvSpPr>
        <p:spPr>
          <a:xfrm>
            <a:off x="574695" y="497861"/>
            <a:ext cx="3540105" cy="52322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2.2 </a:t>
            </a:r>
            <a:r>
              <a:rPr lang="zh-CN" altLang="en-US" sz="2800" b="1" dirty="0">
                <a:solidFill>
                  <a:srgbClr val="7B68A1"/>
                </a:solidFill>
                <a:latin typeface="思源黑体 CN Normal" panose="020B0400000000000000" pitchFamily="34" charset="-122"/>
                <a:ea typeface="思源黑体 CN Normal" panose="020B0400000000000000" pitchFamily="34" charset="-122"/>
              </a:rPr>
              <a:t>研究过程</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3" name="矩形 2"/>
          <p:cNvSpPr/>
          <p:nvPr/>
        </p:nvSpPr>
        <p:spPr>
          <a:xfrm>
            <a:off x="574695" y="1018721"/>
            <a:ext cx="4350773" cy="415498"/>
          </a:xfrm>
          <a:prstGeom prst="rect">
            <a:avLst/>
          </a:prstGeom>
        </p:spPr>
        <p:txBody>
          <a:bodyPr wrap="square">
            <a:spAutoFit/>
          </a:bodyPr>
          <a:lstStyle/>
          <a:p>
            <a:pPr>
              <a:lnSpc>
                <a:spcPct val="150000"/>
              </a:lnSpc>
            </a:pPr>
            <a:r>
              <a:rPr lang="en-US" altLang="zh-CN" sz="700" dirty="0">
                <a:solidFill>
                  <a:srgbClr val="7B68A1"/>
                </a:solidFill>
                <a:latin typeface="思源黑体 CN Normal" panose="020B0400000000000000" pitchFamily="34" charset="-122"/>
                <a:ea typeface="思源黑体 CN Normal" panose="020B0400000000000000" pitchFamily="34" charset="-122"/>
              </a:rPr>
              <a:t>The graduation defense is a one – to - one game, and you need to show a strong gas field alone on the stage to withstand the pressure of at least five judges from the Defense Committee.</a:t>
            </a:r>
            <a:endParaRPr lang="en-US" altLang="zh-CN" sz="700" dirty="0">
              <a:solidFill>
                <a:srgbClr val="7B68A1"/>
              </a:solidFill>
              <a:latin typeface="思源黑体 CN Normal" panose="020B0400000000000000" pitchFamily="34" charset="-122"/>
              <a:ea typeface="思源黑体 CN Normal" panose="020B0400000000000000" pitchFamily="34" charset="-122"/>
            </a:endParaRPr>
          </a:p>
        </p:txBody>
      </p:sp>
      <p:sp>
        <p:nvSpPr>
          <p:cNvPr id="4" name="任意形状 5"/>
          <p:cNvSpPr/>
          <p:nvPr/>
        </p:nvSpPr>
        <p:spPr>
          <a:xfrm>
            <a:off x="678390" y="1736444"/>
            <a:ext cx="1668884" cy="4102835"/>
          </a:xfrm>
          <a:custGeom>
            <a:avLst/>
            <a:gdLst>
              <a:gd name="connsiteX0" fmla="*/ 0 w 2120348"/>
              <a:gd name="connsiteY0" fmla="*/ 174884 h 1748844"/>
              <a:gd name="connsiteX1" fmla="*/ 174884 w 2120348"/>
              <a:gd name="connsiteY1" fmla="*/ 0 h 1748844"/>
              <a:gd name="connsiteX2" fmla="*/ 1945464 w 2120348"/>
              <a:gd name="connsiteY2" fmla="*/ 0 h 1748844"/>
              <a:gd name="connsiteX3" fmla="*/ 2120348 w 2120348"/>
              <a:gd name="connsiteY3" fmla="*/ 174884 h 1748844"/>
              <a:gd name="connsiteX4" fmla="*/ 2120348 w 2120348"/>
              <a:gd name="connsiteY4" fmla="*/ 1573960 h 1748844"/>
              <a:gd name="connsiteX5" fmla="*/ 1945464 w 2120348"/>
              <a:gd name="connsiteY5" fmla="*/ 1748844 h 1748844"/>
              <a:gd name="connsiteX6" fmla="*/ 174884 w 2120348"/>
              <a:gd name="connsiteY6" fmla="*/ 1748844 h 1748844"/>
              <a:gd name="connsiteX7" fmla="*/ 0 w 2120348"/>
              <a:gd name="connsiteY7" fmla="*/ 1573960 h 1748844"/>
              <a:gd name="connsiteX8" fmla="*/ 0 w 2120348"/>
              <a:gd name="connsiteY8" fmla="*/ 174884 h 174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0348" h="1748844">
                <a:moveTo>
                  <a:pt x="0" y="174884"/>
                </a:moveTo>
                <a:cubicBezTo>
                  <a:pt x="0" y="78298"/>
                  <a:pt x="78298" y="0"/>
                  <a:pt x="174884" y="0"/>
                </a:cubicBezTo>
                <a:lnTo>
                  <a:pt x="1945464" y="0"/>
                </a:lnTo>
                <a:cubicBezTo>
                  <a:pt x="2042050" y="0"/>
                  <a:pt x="2120348" y="78298"/>
                  <a:pt x="2120348" y="174884"/>
                </a:cubicBezTo>
                <a:lnTo>
                  <a:pt x="2120348" y="1573960"/>
                </a:lnTo>
                <a:cubicBezTo>
                  <a:pt x="2120348" y="1670546"/>
                  <a:pt x="2042050" y="1748844"/>
                  <a:pt x="1945464" y="1748844"/>
                </a:cubicBezTo>
                <a:lnTo>
                  <a:pt x="174884" y="1748844"/>
                </a:lnTo>
                <a:cubicBezTo>
                  <a:pt x="78298" y="1748844"/>
                  <a:pt x="0" y="1670546"/>
                  <a:pt x="0" y="1573960"/>
                </a:cubicBezTo>
                <a:lnTo>
                  <a:pt x="0" y="174884"/>
                </a:lnTo>
                <a:close/>
              </a:path>
            </a:pathLst>
          </a:custGeom>
          <a:solidFill>
            <a:srgbClr val="7B68A1">
              <a:alpha val="90000"/>
            </a:srgbClr>
          </a:solidFill>
          <a:ln w="6350" cap="flat" cmpd="sng" algn="ctr">
            <a:noFill/>
            <a:prstDash val="solid"/>
            <a:miter lim="800000"/>
          </a:ln>
          <a:effectLst/>
        </p:spPr>
        <p:txBody>
          <a:bodyPr spcFirstLastPara="0" vert="horz" wrap="square" lIns="106921" tIns="106921" rIns="106921" bIns="481674" numCol="1" spcCol="1270" anchor="t" anchorCtr="0">
            <a:noAutofit/>
          </a:bodyPr>
          <a:lstStyle/>
          <a:p>
            <a:pPr marL="285750" marR="0" lvl="1" indent="-285750" defTabSz="1555750" eaLnBrk="1" fontAlgn="auto" latinLnBrk="0" hangingPunct="1">
              <a:lnSpc>
                <a:spcPct val="90000"/>
              </a:lnSpc>
              <a:spcBef>
                <a:spcPct val="0"/>
              </a:spcBef>
              <a:spcAft>
                <a:spcPct val="15000"/>
              </a:spcAft>
              <a:buClrTx/>
              <a:buSzTx/>
              <a:buFontTx/>
              <a:buChar char="•"/>
              <a:defRPr/>
            </a:pPr>
            <a:endParaRPr kumimoji="0" lang="zh-CN" altLang="en-US" sz="3500" b="0" i="0" u="none" strike="noStrike" kern="0" cap="none" spc="0" normalizeH="0" baseline="0" noProof="0">
              <a:ln>
                <a:noFill/>
              </a:ln>
              <a:solidFill>
                <a:schemeClr val="bg1"/>
              </a:solidFill>
              <a:effectLst/>
              <a:uLnTx/>
              <a:uFillTx/>
              <a:latin typeface="思源黑体 CN Normal" panose="020B0400000000000000" pitchFamily="34" charset="-122"/>
              <a:ea typeface="思源黑体 CN Normal" panose="020B0400000000000000" pitchFamily="34" charset="-122"/>
            </a:endParaRPr>
          </a:p>
          <a:p>
            <a:pPr marL="285750" marR="0" lvl="1" indent="-285750" defTabSz="1555750" eaLnBrk="1" fontAlgn="auto" latinLnBrk="0" hangingPunct="1">
              <a:lnSpc>
                <a:spcPct val="90000"/>
              </a:lnSpc>
              <a:spcBef>
                <a:spcPct val="0"/>
              </a:spcBef>
              <a:spcAft>
                <a:spcPct val="15000"/>
              </a:spcAft>
              <a:buClrTx/>
              <a:buSzTx/>
              <a:buFontTx/>
              <a:buChar char="•"/>
              <a:defRPr/>
            </a:pPr>
            <a:endParaRPr kumimoji="0" lang="zh-CN" altLang="en-US" sz="3500" b="0" i="0" u="none" strike="noStrike" kern="0" cap="none" spc="0" normalizeH="0" baseline="0" noProof="0">
              <a:ln>
                <a:noFill/>
              </a:ln>
              <a:solidFill>
                <a:schemeClr val="bg1"/>
              </a:solidFill>
              <a:effectLst/>
              <a:uLnTx/>
              <a:uFillTx/>
              <a:latin typeface="思源黑体 CN Normal" panose="020B0400000000000000" pitchFamily="34" charset="-122"/>
              <a:ea typeface="思源黑体 CN Normal" panose="020B0400000000000000" pitchFamily="34" charset="-122"/>
            </a:endParaRPr>
          </a:p>
        </p:txBody>
      </p:sp>
      <p:sp>
        <p:nvSpPr>
          <p:cNvPr id="6" name="任意形状 27"/>
          <p:cNvSpPr/>
          <p:nvPr/>
        </p:nvSpPr>
        <p:spPr>
          <a:xfrm>
            <a:off x="1136178" y="5572414"/>
            <a:ext cx="1483453" cy="369332"/>
          </a:xfrm>
          <a:custGeom>
            <a:avLst/>
            <a:gdLst>
              <a:gd name="connsiteX0" fmla="*/ 0 w 1884754"/>
              <a:gd name="connsiteY0" fmla="*/ 74950 h 749504"/>
              <a:gd name="connsiteX1" fmla="*/ 74950 w 1884754"/>
              <a:gd name="connsiteY1" fmla="*/ 0 h 749504"/>
              <a:gd name="connsiteX2" fmla="*/ 1809804 w 1884754"/>
              <a:gd name="connsiteY2" fmla="*/ 0 h 749504"/>
              <a:gd name="connsiteX3" fmla="*/ 1884754 w 1884754"/>
              <a:gd name="connsiteY3" fmla="*/ 74950 h 749504"/>
              <a:gd name="connsiteX4" fmla="*/ 1884754 w 1884754"/>
              <a:gd name="connsiteY4" fmla="*/ 674554 h 749504"/>
              <a:gd name="connsiteX5" fmla="*/ 1809804 w 1884754"/>
              <a:gd name="connsiteY5" fmla="*/ 749504 h 749504"/>
              <a:gd name="connsiteX6" fmla="*/ 74950 w 1884754"/>
              <a:gd name="connsiteY6" fmla="*/ 749504 h 749504"/>
              <a:gd name="connsiteX7" fmla="*/ 0 w 1884754"/>
              <a:gd name="connsiteY7" fmla="*/ 674554 h 749504"/>
              <a:gd name="connsiteX8" fmla="*/ 0 w 1884754"/>
              <a:gd name="connsiteY8" fmla="*/ 74950 h 74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754" h="749504">
                <a:moveTo>
                  <a:pt x="0" y="74950"/>
                </a:moveTo>
                <a:cubicBezTo>
                  <a:pt x="0" y="33556"/>
                  <a:pt x="33556" y="0"/>
                  <a:pt x="74950" y="0"/>
                </a:cubicBezTo>
                <a:lnTo>
                  <a:pt x="1809804" y="0"/>
                </a:lnTo>
                <a:cubicBezTo>
                  <a:pt x="1851198" y="0"/>
                  <a:pt x="1884754" y="33556"/>
                  <a:pt x="1884754" y="74950"/>
                </a:cubicBezTo>
                <a:lnTo>
                  <a:pt x="1884754" y="674554"/>
                </a:lnTo>
                <a:cubicBezTo>
                  <a:pt x="1884754" y="715948"/>
                  <a:pt x="1851198" y="749504"/>
                  <a:pt x="1809804" y="749504"/>
                </a:cubicBezTo>
                <a:lnTo>
                  <a:pt x="74950" y="749504"/>
                </a:lnTo>
                <a:cubicBezTo>
                  <a:pt x="33556" y="749504"/>
                  <a:pt x="0" y="715948"/>
                  <a:pt x="0" y="674554"/>
                </a:cubicBezTo>
                <a:lnTo>
                  <a:pt x="0" y="74950"/>
                </a:lnTo>
                <a:close/>
              </a:path>
            </a:pathLst>
          </a:custGeom>
          <a:solidFill>
            <a:schemeClr val="bg1"/>
          </a:solidFill>
          <a:ln>
            <a:solidFill>
              <a:srgbClr val="7B68A1"/>
            </a:solidFill>
          </a:ln>
          <a:effectLst/>
        </p:spPr>
        <p:txBody>
          <a:bodyPr spcFirstLastPara="0" vert="horz" wrap="square" lIns="98152" tIns="72752" rIns="98152" bIns="72752" numCol="1" spcCol="1270" anchor="ctr" anchorCtr="0">
            <a:noAutofit/>
          </a:bodyPr>
          <a:lstStyle/>
          <a:p>
            <a:pPr lvl="0" algn="ctr" defTabSz="1866900">
              <a:lnSpc>
                <a:spcPct val="90000"/>
              </a:lnSpc>
              <a:spcBef>
                <a:spcPct val="0"/>
              </a:spcBef>
              <a:spcAft>
                <a:spcPct val="35000"/>
              </a:spcAft>
            </a:pPr>
            <a:endParaRPr lang="zh-CN" altLang="en-US" sz="2000" b="1" kern="0" dirty="0">
              <a:solidFill>
                <a:srgbClr val="060504"/>
              </a:solidFill>
              <a:latin typeface="思源黑体 CN Normal" panose="020B0400000000000000" pitchFamily="34" charset="-122"/>
              <a:ea typeface="思源黑体 CN Normal" panose="020B0400000000000000" pitchFamily="34" charset="-122"/>
            </a:endParaRPr>
          </a:p>
        </p:txBody>
      </p:sp>
      <p:sp>
        <p:nvSpPr>
          <p:cNvPr id="7" name="圆角矩形 5"/>
          <p:cNvSpPr/>
          <p:nvPr/>
        </p:nvSpPr>
        <p:spPr>
          <a:xfrm>
            <a:off x="2871767" y="1726318"/>
            <a:ext cx="1668884" cy="4116757"/>
          </a:xfrm>
          <a:prstGeom prst="roundRect">
            <a:avLst>
              <a:gd name="adj" fmla="val 10000"/>
            </a:avLst>
          </a:prstGeom>
          <a:solidFill>
            <a:srgbClr val="9E8585">
              <a:alpha val="90000"/>
            </a:srgbClr>
          </a:solidFill>
          <a:ln w="6350" cap="flat" cmpd="sng" algn="ctr">
            <a:noFill/>
            <a:prstDash val="solid"/>
            <a:miter lim="800000"/>
          </a:ln>
          <a:effectLst/>
        </p:spPr>
      </p:sp>
      <p:sp>
        <p:nvSpPr>
          <p:cNvPr id="9" name="任意形状 30"/>
          <p:cNvSpPr/>
          <p:nvPr/>
        </p:nvSpPr>
        <p:spPr>
          <a:xfrm>
            <a:off x="3236164" y="1541941"/>
            <a:ext cx="1710116" cy="369332"/>
          </a:xfrm>
          <a:custGeom>
            <a:avLst/>
            <a:gdLst>
              <a:gd name="connsiteX0" fmla="*/ 0 w 1884754"/>
              <a:gd name="connsiteY0" fmla="*/ 74950 h 749504"/>
              <a:gd name="connsiteX1" fmla="*/ 74950 w 1884754"/>
              <a:gd name="connsiteY1" fmla="*/ 0 h 749504"/>
              <a:gd name="connsiteX2" fmla="*/ 1809804 w 1884754"/>
              <a:gd name="connsiteY2" fmla="*/ 0 h 749504"/>
              <a:gd name="connsiteX3" fmla="*/ 1884754 w 1884754"/>
              <a:gd name="connsiteY3" fmla="*/ 74950 h 749504"/>
              <a:gd name="connsiteX4" fmla="*/ 1884754 w 1884754"/>
              <a:gd name="connsiteY4" fmla="*/ 674554 h 749504"/>
              <a:gd name="connsiteX5" fmla="*/ 1809804 w 1884754"/>
              <a:gd name="connsiteY5" fmla="*/ 749504 h 749504"/>
              <a:gd name="connsiteX6" fmla="*/ 74950 w 1884754"/>
              <a:gd name="connsiteY6" fmla="*/ 749504 h 749504"/>
              <a:gd name="connsiteX7" fmla="*/ 0 w 1884754"/>
              <a:gd name="connsiteY7" fmla="*/ 674554 h 749504"/>
              <a:gd name="connsiteX8" fmla="*/ 0 w 1884754"/>
              <a:gd name="connsiteY8" fmla="*/ 74950 h 74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754" h="749504">
                <a:moveTo>
                  <a:pt x="0" y="74950"/>
                </a:moveTo>
                <a:cubicBezTo>
                  <a:pt x="0" y="33556"/>
                  <a:pt x="33556" y="0"/>
                  <a:pt x="74950" y="0"/>
                </a:cubicBezTo>
                <a:lnTo>
                  <a:pt x="1809804" y="0"/>
                </a:lnTo>
                <a:cubicBezTo>
                  <a:pt x="1851198" y="0"/>
                  <a:pt x="1884754" y="33556"/>
                  <a:pt x="1884754" y="74950"/>
                </a:cubicBezTo>
                <a:lnTo>
                  <a:pt x="1884754" y="674554"/>
                </a:lnTo>
                <a:cubicBezTo>
                  <a:pt x="1884754" y="715948"/>
                  <a:pt x="1851198" y="749504"/>
                  <a:pt x="1809804" y="749504"/>
                </a:cubicBezTo>
                <a:lnTo>
                  <a:pt x="74950" y="749504"/>
                </a:lnTo>
                <a:cubicBezTo>
                  <a:pt x="33556" y="749504"/>
                  <a:pt x="0" y="715948"/>
                  <a:pt x="0" y="674554"/>
                </a:cubicBezTo>
                <a:lnTo>
                  <a:pt x="0" y="74950"/>
                </a:lnTo>
                <a:close/>
              </a:path>
            </a:pathLst>
          </a:custGeom>
          <a:solidFill>
            <a:schemeClr val="bg1"/>
          </a:solidFill>
          <a:ln>
            <a:solidFill>
              <a:srgbClr val="9E8585"/>
            </a:solidFill>
          </a:ln>
          <a:effectLst/>
        </p:spPr>
        <p:txBody>
          <a:bodyPr spcFirstLastPara="0" vert="horz" wrap="square" lIns="101962" tIns="75292" rIns="101962" bIns="75292" numCol="1" spcCol="1270" anchor="ctr" anchorCtr="0">
            <a:noAutofit/>
          </a:bodyPr>
          <a:lstStyle/>
          <a:p>
            <a:pPr lvl="0" algn="ctr" defTabSz="1866900">
              <a:lnSpc>
                <a:spcPct val="90000"/>
              </a:lnSpc>
              <a:spcBef>
                <a:spcPct val="0"/>
              </a:spcBef>
              <a:spcAft>
                <a:spcPct val="35000"/>
              </a:spcAft>
            </a:pPr>
            <a:endParaRPr lang="zh-CN" altLang="en-US" sz="2000" b="1" kern="0" dirty="0">
              <a:solidFill>
                <a:srgbClr val="060504"/>
              </a:solidFill>
              <a:latin typeface="思源黑体 CN Normal" panose="020B0400000000000000" pitchFamily="34" charset="-122"/>
              <a:ea typeface="思源黑体 CN Normal" panose="020B0400000000000000" pitchFamily="34" charset="-122"/>
            </a:endParaRPr>
          </a:p>
        </p:txBody>
      </p:sp>
      <p:sp>
        <p:nvSpPr>
          <p:cNvPr id="10" name="任意形状 31"/>
          <p:cNvSpPr/>
          <p:nvPr/>
        </p:nvSpPr>
        <p:spPr>
          <a:xfrm>
            <a:off x="5044922" y="1726318"/>
            <a:ext cx="1668884" cy="4116757"/>
          </a:xfrm>
          <a:custGeom>
            <a:avLst/>
            <a:gdLst>
              <a:gd name="connsiteX0" fmla="*/ 0 w 2120348"/>
              <a:gd name="connsiteY0" fmla="*/ 174884 h 1748844"/>
              <a:gd name="connsiteX1" fmla="*/ 174884 w 2120348"/>
              <a:gd name="connsiteY1" fmla="*/ 0 h 1748844"/>
              <a:gd name="connsiteX2" fmla="*/ 1945464 w 2120348"/>
              <a:gd name="connsiteY2" fmla="*/ 0 h 1748844"/>
              <a:gd name="connsiteX3" fmla="*/ 2120348 w 2120348"/>
              <a:gd name="connsiteY3" fmla="*/ 174884 h 1748844"/>
              <a:gd name="connsiteX4" fmla="*/ 2120348 w 2120348"/>
              <a:gd name="connsiteY4" fmla="*/ 1573960 h 1748844"/>
              <a:gd name="connsiteX5" fmla="*/ 1945464 w 2120348"/>
              <a:gd name="connsiteY5" fmla="*/ 1748844 h 1748844"/>
              <a:gd name="connsiteX6" fmla="*/ 174884 w 2120348"/>
              <a:gd name="connsiteY6" fmla="*/ 1748844 h 1748844"/>
              <a:gd name="connsiteX7" fmla="*/ 0 w 2120348"/>
              <a:gd name="connsiteY7" fmla="*/ 1573960 h 1748844"/>
              <a:gd name="connsiteX8" fmla="*/ 0 w 2120348"/>
              <a:gd name="connsiteY8" fmla="*/ 174884 h 174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0348" h="1748844">
                <a:moveTo>
                  <a:pt x="0" y="174884"/>
                </a:moveTo>
                <a:cubicBezTo>
                  <a:pt x="0" y="78298"/>
                  <a:pt x="78298" y="0"/>
                  <a:pt x="174884" y="0"/>
                </a:cubicBezTo>
                <a:lnTo>
                  <a:pt x="1945464" y="0"/>
                </a:lnTo>
                <a:cubicBezTo>
                  <a:pt x="2042050" y="0"/>
                  <a:pt x="2120348" y="78298"/>
                  <a:pt x="2120348" y="174884"/>
                </a:cubicBezTo>
                <a:lnTo>
                  <a:pt x="2120348" y="1573960"/>
                </a:lnTo>
                <a:cubicBezTo>
                  <a:pt x="2120348" y="1670546"/>
                  <a:pt x="2042050" y="1748844"/>
                  <a:pt x="1945464" y="1748844"/>
                </a:cubicBezTo>
                <a:lnTo>
                  <a:pt x="174884" y="1748844"/>
                </a:lnTo>
                <a:cubicBezTo>
                  <a:pt x="78298" y="1748844"/>
                  <a:pt x="0" y="1670546"/>
                  <a:pt x="0" y="1573960"/>
                </a:cubicBezTo>
                <a:lnTo>
                  <a:pt x="0" y="174884"/>
                </a:lnTo>
                <a:close/>
              </a:path>
            </a:pathLst>
          </a:custGeom>
          <a:solidFill>
            <a:srgbClr val="7B68A1">
              <a:alpha val="90000"/>
            </a:srgbClr>
          </a:solidFill>
          <a:ln w="6350" cap="flat" cmpd="sng" algn="ctr">
            <a:noFill/>
            <a:prstDash val="solid"/>
            <a:miter lim="800000"/>
          </a:ln>
          <a:effectLst/>
        </p:spPr>
        <p:txBody>
          <a:bodyPr spcFirstLastPara="0" vert="horz" wrap="square" lIns="106921" tIns="106921" rIns="106921" bIns="481674" numCol="1" spcCol="1270" anchor="t" anchorCtr="0">
            <a:noAutofit/>
          </a:bodyPr>
          <a:lstStyle/>
          <a:p>
            <a:pPr marL="285750" marR="0" lvl="1" indent="-285750" defTabSz="1555750" eaLnBrk="1" fontAlgn="auto" latinLnBrk="0" hangingPunct="1">
              <a:lnSpc>
                <a:spcPct val="90000"/>
              </a:lnSpc>
              <a:spcBef>
                <a:spcPct val="0"/>
              </a:spcBef>
              <a:spcAft>
                <a:spcPct val="15000"/>
              </a:spcAft>
              <a:buClrTx/>
              <a:buSzTx/>
              <a:buFontTx/>
              <a:buChar char="•"/>
              <a:defRPr/>
            </a:pPr>
            <a:endParaRPr kumimoji="0" lang="zh-CN" altLang="en-US" sz="3500" b="0" i="0" u="none" strike="noStrike" kern="0" cap="none" spc="0" normalizeH="0" baseline="0" noProof="0">
              <a:ln>
                <a:noFill/>
              </a:ln>
              <a:solidFill>
                <a:schemeClr val="bg1"/>
              </a:solidFill>
              <a:effectLst/>
              <a:uLnTx/>
              <a:uFillTx/>
              <a:latin typeface="思源黑体 CN Normal" panose="020B0400000000000000" pitchFamily="34" charset="-122"/>
              <a:ea typeface="思源黑体 CN Normal" panose="020B0400000000000000" pitchFamily="34" charset="-122"/>
            </a:endParaRPr>
          </a:p>
          <a:p>
            <a:pPr marL="285750" marR="0" lvl="1" indent="-285750" defTabSz="1555750" eaLnBrk="1" fontAlgn="auto" latinLnBrk="0" hangingPunct="1">
              <a:lnSpc>
                <a:spcPct val="90000"/>
              </a:lnSpc>
              <a:spcBef>
                <a:spcPct val="0"/>
              </a:spcBef>
              <a:spcAft>
                <a:spcPct val="15000"/>
              </a:spcAft>
              <a:buClrTx/>
              <a:buSzTx/>
              <a:buFontTx/>
              <a:buChar char="•"/>
              <a:defRPr/>
            </a:pPr>
            <a:endParaRPr kumimoji="0" lang="zh-CN" altLang="en-US" sz="3500" b="0" i="0" u="none" strike="noStrike" kern="0" cap="none" spc="0" normalizeH="0" baseline="0" noProof="0">
              <a:ln>
                <a:noFill/>
              </a:ln>
              <a:solidFill>
                <a:schemeClr val="bg1"/>
              </a:solidFill>
              <a:effectLst/>
              <a:uLnTx/>
              <a:uFillTx/>
              <a:latin typeface="思源黑体 CN Normal" panose="020B0400000000000000" pitchFamily="34" charset="-122"/>
              <a:ea typeface="思源黑体 CN Normal" panose="020B0400000000000000" pitchFamily="34" charset="-122"/>
            </a:endParaRPr>
          </a:p>
        </p:txBody>
      </p:sp>
      <p:sp>
        <p:nvSpPr>
          <p:cNvPr id="12" name="任意形状 33"/>
          <p:cNvSpPr/>
          <p:nvPr/>
        </p:nvSpPr>
        <p:spPr>
          <a:xfrm>
            <a:off x="5338681" y="5634897"/>
            <a:ext cx="1668884" cy="369332"/>
          </a:xfrm>
          <a:custGeom>
            <a:avLst/>
            <a:gdLst>
              <a:gd name="connsiteX0" fmla="*/ 0 w 1884754"/>
              <a:gd name="connsiteY0" fmla="*/ 74950 h 749504"/>
              <a:gd name="connsiteX1" fmla="*/ 74950 w 1884754"/>
              <a:gd name="connsiteY1" fmla="*/ 0 h 749504"/>
              <a:gd name="connsiteX2" fmla="*/ 1809804 w 1884754"/>
              <a:gd name="connsiteY2" fmla="*/ 0 h 749504"/>
              <a:gd name="connsiteX3" fmla="*/ 1884754 w 1884754"/>
              <a:gd name="connsiteY3" fmla="*/ 74950 h 749504"/>
              <a:gd name="connsiteX4" fmla="*/ 1884754 w 1884754"/>
              <a:gd name="connsiteY4" fmla="*/ 674554 h 749504"/>
              <a:gd name="connsiteX5" fmla="*/ 1809804 w 1884754"/>
              <a:gd name="connsiteY5" fmla="*/ 749504 h 749504"/>
              <a:gd name="connsiteX6" fmla="*/ 74950 w 1884754"/>
              <a:gd name="connsiteY6" fmla="*/ 749504 h 749504"/>
              <a:gd name="connsiteX7" fmla="*/ 0 w 1884754"/>
              <a:gd name="connsiteY7" fmla="*/ 674554 h 749504"/>
              <a:gd name="connsiteX8" fmla="*/ 0 w 1884754"/>
              <a:gd name="connsiteY8" fmla="*/ 74950 h 74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754" h="749504">
                <a:moveTo>
                  <a:pt x="0" y="74950"/>
                </a:moveTo>
                <a:cubicBezTo>
                  <a:pt x="0" y="33556"/>
                  <a:pt x="33556" y="0"/>
                  <a:pt x="74950" y="0"/>
                </a:cubicBezTo>
                <a:lnTo>
                  <a:pt x="1809804" y="0"/>
                </a:lnTo>
                <a:cubicBezTo>
                  <a:pt x="1851198" y="0"/>
                  <a:pt x="1884754" y="33556"/>
                  <a:pt x="1884754" y="74950"/>
                </a:cubicBezTo>
                <a:lnTo>
                  <a:pt x="1884754" y="674554"/>
                </a:lnTo>
                <a:cubicBezTo>
                  <a:pt x="1884754" y="715948"/>
                  <a:pt x="1851198" y="749504"/>
                  <a:pt x="1809804" y="749504"/>
                </a:cubicBezTo>
                <a:lnTo>
                  <a:pt x="74950" y="749504"/>
                </a:lnTo>
                <a:cubicBezTo>
                  <a:pt x="33556" y="749504"/>
                  <a:pt x="0" y="715948"/>
                  <a:pt x="0" y="674554"/>
                </a:cubicBezTo>
                <a:lnTo>
                  <a:pt x="0" y="74950"/>
                </a:lnTo>
                <a:close/>
              </a:path>
            </a:pathLst>
          </a:custGeom>
          <a:solidFill>
            <a:schemeClr val="bg1"/>
          </a:solidFill>
          <a:ln>
            <a:solidFill>
              <a:srgbClr val="7B68A1"/>
            </a:solidFill>
          </a:ln>
          <a:effectLst/>
        </p:spPr>
        <p:txBody>
          <a:bodyPr spcFirstLastPara="0" vert="horz" wrap="square" lIns="98152" tIns="72752" rIns="98152" bIns="72752" numCol="1" spcCol="1270" anchor="ctr" anchorCtr="0">
            <a:noAutofit/>
          </a:bodyPr>
          <a:lstStyle/>
          <a:p>
            <a:pPr lvl="0" algn="ctr" defTabSz="1866900">
              <a:lnSpc>
                <a:spcPct val="90000"/>
              </a:lnSpc>
              <a:spcBef>
                <a:spcPct val="0"/>
              </a:spcBef>
              <a:spcAft>
                <a:spcPct val="35000"/>
              </a:spcAft>
            </a:pPr>
            <a:endParaRPr lang="zh-CN" altLang="en-US" sz="2000" b="1" kern="0" dirty="0">
              <a:solidFill>
                <a:srgbClr val="060504"/>
              </a:solidFill>
              <a:latin typeface="思源黑体 CN Normal" panose="020B0400000000000000" pitchFamily="34" charset="-122"/>
              <a:ea typeface="思源黑体 CN Normal" panose="020B0400000000000000" pitchFamily="34" charset="-122"/>
            </a:endParaRPr>
          </a:p>
        </p:txBody>
      </p:sp>
      <p:sp>
        <p:nvSpPr>
          <p:cNvPr id="13" name="任意形状 34"/>
          <p:cNvSpPr/>
          <p:nvPr/>
        </p:nvSpPr>
        <p:spPr>
          <a:xfrm>
            <a:off x="7218077" y="1726318"/>
            <a:ext cx="1668884" cy="4116757"/>
          </a:xfrm>
          <a:custGeom>
            <a:avLst/>
            <a:gdLst>
              <a:gd name="connsiteX0" fmla="*/ 0 w 2120348"/>
              <a:gd name="connsiteY0" fmla="*/ 174884 h 1748844"/>
              <a:gd name="connsiteX1" fmla="*/ 174884 w 2120348"/>
              <a:gd name="connsiteY1" fmla="*/ 0 h 1748844"/>
              <a:gd name="connsiteX2" fmla="*/ 1945464 w 2120348"/>
              <a:gd name="connsiteY2" fmla="*/ 0 h 1748844"/>
              <a:gd name="connsiteX3" fmla="*/ 2120348 w 2120348"/>
              <a:gd name="connsiteY3" fmla="*/ 174884 h 1748844"/>
              <a:gd name="connsiteX4" fmla="*/ 2120348 w 2120348"/>
              <a:gd name="connsiteY4" fmla="*/ 1573960 h 1748844"/>
              <a:gd name="connsiteX5" fmla="*/ 1945464 w 2120348"/>
              <a:gd name="connsiteY5" fmla="*/ 1748844 h 1748844"/>
              <a:gd name="connsiteX6" fmla="*/ 174884 w 2120348"/>
              <a:gd name="connsiteY6" fmla="*/ 1748844 h 1748844"/>
              <a:gd name="connsiteX7" fmla="*/ 0 w 2120348"/>
              <a:gd name="connsiteY7" fmla="*/ 1573960 h 1748844"/>
              <a:gd name="connsiteX8" fmla="*/ 0 w 2120348"/>
              <a:gd name="connsiteY8" fmla="*/ 174884 h 174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0348" h="1748844">
                <a:moveTo>
                  <a:pt x="0" y="174884"/>
                </a:moveTo>
                <a:cubicBezTo>
                  <a:pt x="0" y="78298"/>
                  <a:pt x="78298" y="0"/>
                  <a:pt x="174884" y="0"/>
                </a:cubicBezTo>
                <a:lnTo>
                  <a:pt x="1945464" y="0"/>
                </a:lnTo>
                <a:cubicBezTo>
                  <a:pt x="2042050" y="0"/>
                  <a:pt x="2120348" y="78298"/>
                  <a:pt x="2120348" y="174884"/>
                </a:cubicBezTo>
                <a:lnTo>
                  <a:pt x="2120348" y="1573960"/>
                </a:lnTo>
                <a:cubicBezTo>
                  <a:pt x="2120348" y="1670546"/>
                  <a:pt x="2042050" y="1748844"/>
                  <a:pt x="1945464" y="1748844"/>
                </a:cubicBezTo>
                <a:lnTo>
                  <a:pt x="174884" y="1748844"/>
                </a:lnTo>
                <a:cubicBezTo>
                  <a:pt x="78298" y="1748844"/>
                  <a:pt x="0" y="1670546"/>
                  <a:pt x="0" y="1573960"/>
                </a:cubicBezTo>
                <a:lnTo>
                  <a:pt x="0" y="174884"/>
                </a:lnTo>
                <a:close/>
              </a:path>
            </a:pathLst>
          </a:custGeom>
          <a:solidFill>
            <a:srgbClr val="9E8585">
              <a:alpha val="90000"/>
            </a:srgbClr>
          </a:solidFill>
          <a:ln w="6350" cap="flat" cmpd="sng" algn="ctr">
            <a:noFill/>
            <a:prstDash val="solid"/>
            <a:miter lim="800000"/>
          </a:ln>
          <a:effectLst/>
        </p:spPr>
        <p:txBody>
          <a:bodyPr spcFirstLastPara="0" vert="horz" wrap="square" lIns="106921" tIns="481674" rIns="106921" bIns="106921" numCol="1" spcCol="1270" anchor="t" anchorCtr="0">
            <a:noAutofit/>
          </a:bodyPr>
          <a:lstStyle/>
          <a:p>
            <a:pPr marL="285750" marR="0" lvl="1" indent="-285750" defTabSz="1555750" eaLnBrk="1" fontAlgn="auto" latinLnBrk="0" hangingPunct="1">
              <a:lnSpc>
                <a:spcPct val="90000"/>
              </a:lnSpc>
              <a:spcBef>
                <a:spcPct val="0"/>
              </a:spcBef>
              <a:spcAft>
                <a:spcPct val="15000"/>
              </a:spcAft>
              <a:buClrTx/>
              <a:buSzTx/>
              <a:buFontTx/>
              <a:buChar char="•"/>
              <a:defRPr/>
            </a:pPr>
            <a:endParaRPr kumimoji="0" lang="zh-CN" altLang="en-US" sz="3500" b="0" i="0" u="none" strike="noStrike" kern="0" cap="none" spc="0" normalizeH="0" baseline="0" noProof="0">
              <a:ln>
                <a:noFill/>
              </a:ln>
              <a:solidFill>
                <a:schemeClr val="bg1"/>
              </a:solidFill>
              <a:effectLst/>
              <a:uLnTx/>
              <a:uFillTx/>
              <a:latin typeface="思源黑体 CN Normal" panose="020B0400000000000000" pitchFamily="34" charset="-122"/>
              <a:ea typeface="思源黑体 CN Normal" panose="020B0400000000000000" pitchFamily="34" charset="-122"/>
            </a:endParaRPr>
          </a:p>
          <a:p>
            <a:pPr marL="285750" marR="0" lvl="1" indent="-285750" defTabSz="1555750" eaLnBrk="1" fontAlgn="auto" latinLnBrk="0" hangingPunct="1">
              <a:lnSpc>
                <a:spcPct val="90000"/>
              </a:lnSpc>
              <a:spcBef>
                <a:spcPct val="0"/>
              </a:spcBef>
              <a:spcAft>
                <a:spcPct val="15000"/>
              </a:spcAft>
              <a:buClrTx/>
              <a:buSzTx/>
              <a:buFontTx/>
              <a:buChar char="•"/>
              <a:defRPr/>
            </a:pPr>
            <a:endParaRPr kumimoji="0" lang="zh-CN" altLang="en-US" sz="3500" b="0" i="0" u="none" strike="noStrike" kern="0" cap="none" spc="0" normalizeH="0" baseline="0" noProof="0">
              <a:ln>
                <a:noFill/>
              </a:ln>
              <a:solidFill>
                <a:schemeClr val="bg1"/>
              </a:solidFill>
              <a:effectLst/>
              <a:uLnTx/>
              <a:uFillTx/>
              <a:latin typeface="思源黑体 CN Normal" panose="020B0400000000000000" pitchFamily="34" charset="-122"/>
              <a:ea typeface="思源黑体 CN Normal" panose="020B0400000000000000" pitchFamily="34" charset="-122"/>
            </a:endParaRPr>
          </a:p>
        </p:txBody>
      </p:sp>
      <p:sp>
        <p:nvSpPr>
          <p:cNvPr id="14" name="任意形状 35"/>
          <p:cNvSpPr/>
          <p:nvPr/>
        </p:nvSpPr>
        <p:spPr>
          <a:xfrm>
            <a:off x="7491025" y="1637384"/>
            <a:ext cx="1668884" cy="369332"/>
          </a:xfrm>
          <a:custGeom>
            <a:avLst/>
            <a:gdLst>
              <a:gd name="connsiteX0" fmla="*/ 0 w 1884754"/>
              <a:gd name="connsiteY0" fmla="*/ 74950 h 749504"/>
              <a:gd name="connsiteX1" fmla="*/ 74950 w 1884754"/>
              <a:gd name="connsiteY1" fmla="*/ 0 h 749504"/>
              <a:gd name="connsiteX2" fmla="*/ 1809804 w 1884754"/>
              <a:gd name="connsiteY2" fmla="*/ 0 h 749504"/>
              <a:gd name="connsiteX3" fmla="*/ 1884754 w 1884754"/>
              <a:gd name="connsiteY3" fmla="*/ 74950 h 749504"/>
              <a:gd name="connsiteX4" fmla="*/ 1884754 w 1884754"/>
              <a:gd name="connsiteY4" fmla="*/ 674554 h 749504"/>
              <a:gd name="connsiteX5" fmla="*/ 1809804 w 1884754"/>
              <a:gd name="connsiteY5" fmla="*/ 749504 h 749504"/>
              <a:gd name="connsiteX6" fmla="*/ 74950 w 1884754"/>
              <a:gd name="connsiteY6" fmla="*/ 749504 h 749504"/>
              <a:gd name="connsiteX7" fmla="*/ 0 w 1884754"/>
              <a:gd name="connsiteY7" fmla="*/ 674554 h 749504"/>
              <a:gd name="connsiteX8" fmla="*/ 0 w 1884754"/>
              <a:gd name="connsiteY8" fmla="*/ 74950 h 74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754" h="749504">
                <a:moveTo>
                  <a:pt x="0" y="74950"/>
                </a:moveTo>
                <a:cubicBezTo>
                  <a:pt x="0" y="33556"/>
                  <a:pt x="33556" y="0"/>
                  <a:pt x="74950" y="0"/>
                </a:cubicBezTo>
                <a:lnTo>
                  <a:pt x="1809804" y="0"/>
                </a:lnTo>
                <a:cubicBezTo>
                  <a:pt x="1851198" y="0"/>
                  <a:pt x="1884754" y="33556"/>
                  <a:pt x="1884754" y="74950"/>
                </a:cubicBezTo>
                <a:lnTo>
                  <a:pt x="1884754" y="674554"/>
                </a:lnTo>
                <a:cubicBezTo>
                  <a:pt x="1884754" y="715948"/>
                  <a:pt x="1851198" y="749504"/>
                  <a:pt x="1809804" y="749504"/>
                </a:cubicBezTo>
                <a:lnTo>
                  <a:pt x="74950" y="749504"/>
                </a:lnTo>
                <a:cubicBezTo>
                  <a:pt x="33556" y="749504"/>
                  <a:pt x="0" y="715948"/>
                  <a:pt x="0" y="674554"/>
                </a:cubicBezTo>
                <a:lnTo>
                  <a:pt x="0" y="74950"/>
                </a:lnTo>
                <a:close/>
              </a:path>
            </a:pathLst>
          </a:custGeom>
          <a:solidFill>
            <a:schemeClr val="bg1"/>
          </a:solidFill>
          <a:ln>
            <a:solidFill>
              <a:srgbClr val="9E8585"/>
            </a:solidFill>
          </a:ln>
          <a:effectLst/>
        </p:spPr>
        <p:txBody>
          <a:bodyPr spcFirstLastPara="0" vert="horz" wrap="square" lIns="98152" tIns="72752" rIns="98152" bIns="72752" numCol="1" spcCol="1270" anchor="ctr" anchorCtr="0">
            <a:noAutofit/>
          </a:bodyPr>
          <a:lstStyle/>
          <a:p>
            <a:pPr lvl="0" algn="ctr" defTabSz="1866900">
              <a:lnSpc>
                <a:spcPct val="90000"/>
              </a:lnSpc>
              <a:spcBef>
                <a:spcPct val="0"/>
              </a:spcBef>
              <a:spcAft>
                <a:spcPct val="35000"/>
              </a:spcAft>
            </a:pPr>
            <a:endParaRPr lang="zh-CN" altLang="en-US" sz="2000" b="1" kern="0" dirty="0">
              <a:solidFill>
                <a:srgbClr val="060504"/>
              </a:solidFill>
              <a:latin typeface="思源黑体 CN Normal" panose="020B0400000000000000" pitchFamily="34" charset="-122"/>
              <a:ea typeface="思源黑体 CN Normal" panose="020B0400000000000000" pitchFamily="34" charset="-122"/>
            </a:endParaRPr>
          </a:p>
        </p:txBody>
      </p:sp>
      <p:sp>
        <p:nvSpPr>
          <p:cNvPr id="19" name="Rectangle 32"/>
          <p:cNvSpPr/>
          <p:nvPr/>
        </p:nvSpPr>
        <p:spPr>
          <a:xfrm>
            <a:off x="761986" y="2242157"/>
            <a:ext cx="1501692" cy="3139321"/>
          </a:xfrm>
          <a:prstGeom prst="rect">
            <a:avLst/>
          </a:prstGeom>
        </p:spPr>
        <p:txBody>
          <a:bodyPr wrap="square">
            <a:spAutoFit/>
          </a:bodyPr>
          <a:lstStyle/>
          <a:p>
            <a:pPr algn="ctr"/>
            <a:r>
              <a:rPr lang="en-US" altLang="zh-CN" dirty="0">
                <a:solidFill>
                  <a:schemeClr val="bg1"/>
                </a:solidFill>
                <a:latin typeface="思源黑体 CN Normal" panose="020B0400000000000000" pitchFamily="34" charset="-122"/>
                <a:ea typeface="思源黑体 CN Normal" panose="020B0400000000000000" pitchFamily="34" charset="-122"/>
              </a:rPr>
              <a:t>14</a:t>
            </a:r>
            <a:r>
              <a:rPr lang="zh-CN" altLang="en-US" dirty="0">
                <a:solidFill>
                  <a:schemeClr val="bg1"/>
                </a:solidFill>
                <a:latin typeface="思源黑体 CN Normal" panose="020B0400000000000000" pitchFamily="34" charset="-122"/>
                <a:ea typeface="思源黑体 CN Normal" panose="020B0400000000000000" pitchFamily="34" charset="-122"/>
              </a:rPr>
              <a:t>组组长杨雄峰，负责组员工作的协调分配，团队的建设、管理，项目的进度和质量控制以及与助教学长的沟通和协调。</a:t>
            </a:r>
            <a:endParaRPr lang="en-US" dirty="0">
              <a:solidFill>
                <a:schemeClr val="bg1"/>
              </a:solidFill>
              <a:latin typeface="思源黑体 CN Normal" panose="020B0400000000000000" pitchFamily="34" charset="-122"/>
              <a:ea typeface="思源黑体 CN Normal" panose="020B0400000000000000" pitchFamily="34" charset="-122"/>
            </a:endParaRPr>
          </a:p>
        </p:txBody>
      </p:sp>
      <p:sp>
        <p:nvSpPr>
          <p:cNvPr id="20" name="Rectangle 32"/>
          <p:cNvSpPr/>
          <p:nvPr/>
        </p:nvSpPr>
        <p:spPr>
          <a:xfrm>
            <a:off x="5146665" y="2373075"/>
            <a:ext cx="1525517" cy="2585323"/>
          </a:xfrm>
          <a:prstGeom prst="rect">
            <a:avLst/>
          </a:prstGeom>
        </p:spPr>
        <p:txBody>
          <a:bodyPr wrap="square">
            <a:spAutoFit/>
          </a:bodyPr>
          <a:lstStyle/>
          <a:p>
            <a:pPr algn="ctr"/>
            <a:r>
              <a:rPr lang="en-US" altLang="zh-CN" dirty="0">
                <a:solidFill>
                  <a:schemeClr val="bg1"/>
                </a:solidFill>
                <a:latin typeface="思源黑体 CN Normal" panose="020B0400000000000000" pitchFamily="34" charset="-122"/>
                <a:ea typeface="思源黑体 CN Normal" panose="020B0400000000000000" pitchFamily="34" charset="-122"/>
              </a:rPr>
              <a:t>14</a:t>
            </a:r>
            <a:r>
              <a:rPr lang="zh-CN" altLang="en-US" dirty="0">
                <a:solidFill>
                  <a:schemeClr val="bg1"/>
                </a:solidFill>
                <a:latin typeface="思源黑体 CN Normal" panose="020B0400000000000000" pitchFamily="34" charset="-122"/>
                <a:ea typeface="思源黑体 CN Normal" panose="020B0400000000000000" pitchFamily="34" charset="-122"/>
              </a:rPr>
              <a:t>组周志员黄昊，负责记录总结每周小组实验的工作内容和问题评价以及</a:t>
            </a:r>
            <a:r>
              <a:rPr lang="en-US" altLang="zh-CN" dirty="0">
                <a:solidFill>
                  <a:schemeClr val="bg1"/>
                </a:solidFill>
                <a:latin typeface="思源黑体 CN Normal" panose="020B0400000000000000" pitchFamily="34" charset="-122"/>
                <a:ea typeface="思源黑体 CN Normal" panose="020B0400000000000000" pitchFamily="34" charset="-122"/>
              </a:rPr>
              <a:t>8xml</a:t>
            </a:r>
            <a:r>
              <a:rPr lang="zh-CN" altLang="en-US" dirty="0">
                <a:solidFill>
                  <a:schemeClr val="bg1"/>
                </a:solidFill>
                <a:latin typeface="思源黑体 CN Normal" panose="020B0400000000000000" pitchFamily="34" charset="-122"/>
                <a:ea typeface="思源黑体 CN Normal" panose="020B0400000000000000" pitchFamily="34" charset="-122"/>
              </a:rPr>
              <a:t>文档周志伪代码的填写。</a:t>
            </a:r>
            <a:endParaRPr lang="en-US" dirty="0">
              <a:solidFill>
                <a:schemeClr val="bg1"/>
              </a:solidFill>
              <a:latin typeface="思源黑体 CN Normal" panose="020B0400000000000000" pitchFamily="34" charset="-122"/>
              <a:ea typeface="思源黑体 CN Normal" panose="020B0400000000000000" pitchFamily="34" charset="-122"/>
            </a:endParaRPr>
          </a:p>
        </p:txBody>
      </p:sp>
      <p:sp>
        <p:nvSpPr>
          <p:cNvPr id="21" name="Rectangle 32"/>
          <p:cNvSpPr/>
          <p:nvPr/>
        </p:nvSpPr>
        <p:spPr>
          <a:xfrm>
            <a:off x="2954893" y="2076536"/>
            <a:ext cx="1590195" cy="3416320"/>
          </a:xfrm>
          <a:prstGeom prst="rect">
            <a:avLst/>
          </a:prstGeom>
        </p:spPr>
        <p:txBody>
          <a:bodyPr wrap="square">
            <a:spAutoFit/>
          </a:bodyPr>
          <a:lstStyle/>
          <a:p>
            <a:pPr algn="ctr"/>
            <a:r>
              <a:rPr lang="en-US" altLang="zh-CN" dirty="0">
                <a:solidFill>
                  <a:schemeClr val="bg1"/>
                </a:solidFill>
                <a:latin typeface="思源黑体 CN Normal" panose="020B0400000000000000" pitchFamily="34" charset="-122"/>
                <a:ea typeface="思源黑体 CN Normal" panose="020B0400000000000000" pitchFamily="34" charset="-122"/>
              </a:rPr>
              <a:t>14</a:t>
            </a:r>
            <a:r>
              <a:rPr lang="zh-CN" altLang="en-US" dirty="0">
                <a:solidFill>
                  <a:schemeClr val="bg1"/>
                </a:solidFill>
                <a:latin typeface="思源黑体 CN Normal" panose="020B0400000000000000" pitchFamily="34" charset="-122"/>
                <a:ea typeface="思源黑体 CN Normal" panose="020B0400000000000000" pitchFamily="34" charset="-122"/>
              </a:rPr>
              <a:t>组优裁员于洋淼，负责根据成员的技能和兴趣，分配适当的角色和责任，发挥每个成员的优势和潜力，让大家都能充分发挥自己的能力并为小组的目标做出贡献。</a:t>
            </a:r>
            <a:endParaRPr lang="en-US" dirty="0">
              <a:solidFill>
                <a:schemeClr val="bg1"/>
              </a:solidFill>
              <a:latin typeface="思源黑体 CN Normal" panose="020B0400000000000000" pitchFamily="34" charset="-122"/>
              <a:ea typeface="思源黑体 CN Normal" panose="020B0400000000000000" pitchFamily="34" charset="-122"/>
            </a:endParaRPr>
          </a:p>
        </p:txBody>
      </p:sp>
      <p:sp>
        <p:nvSpPr>
          <p:cNvPr id="22" name="Rectangle 32"/>
          <p:cNvSpPr/>
          <p:nvPr/>
        </p:nvSpPr>
        <p:spPr>
          <a:xfrm>
            <a:off x="7325386" y="2266435"/>
            <a:ext cx="1506192" cy="3139321"/>
          </a:xfrm>
          <a:prstGeom prst="rect">
            <a:avLst/>
          </a:prstGeom>
        </p:spPr>
        <p:txBody>
          <a:bodyPr wrap="square">
            <a:spAutoFit/>
          </a:bodyPr>
          <a:lstStyle/>
          <a:p>
            <a:pPr algn="ctr"/>
            <a:r>
              <a:rPr lang="en-US" altLang="zh-CN" dirty="0">
                <a:solidFill>
                  <a:schemeClr val="bg1"/>
                </a:solidFill>
                <a:latin typeface="思源黑体 CN Normal" panose="020B0400000000000000" pitchFamily="34" charset="-122"/>
                <a:ea typeface="思源黑体 CN Normal" panose="020B0400000000000000" pitchFamily="34" charset="-122"/>
              </a:rPr>
              <a:t>14</a:t>
            </a:r>
            <a:r>
              <a:rPr lang="zh-CN" altLang="en-US" dirty="0">
                <a:solidFill>
                  <a:schemeClr val="bg1"/>
                </a:solidFill>
                <a:latin typeface="思源黑体 CN Normal" panose="020B0400000000000000" pitchFamily="34" charset="-122"/>
                <a:ea typeface="思源黑体 CN Normal" panose="020B0400000000000000" pitchFamily="34" charset="-122"/>
              </a:rPr>
              <a:t>组需求员郭裕彬，负责对实验过程中的需求进行具象化以契合各版本课设要求，同时协调小组成员进行共同合作解决问题。</a:t>
            </a:r>
            <a:endParaRPr lang="en-US" dirty="0">
              <a:solidFill>
                <a:schemeClr val="bg1"/>
              </a:solidFill>
              <a:latin typeface="思源黑体 CN Normal" panose="020B0400000000000000" pitchFamily="34" charset="-122"/>
              <a:ea typeface="思源黑体 CN Normal" panose="020B0400000000000000" pitchFamily="34" charset="-122"/>
            </a:endParaRPr>
          </a:p>
        </p:txBody>
      </p:sp>
      <p:sp>
        <p:nvSpPr>
          <p:cNvPr id="23" name="文本框 22"/>
          <p:cNvSpPr txBox="1"/>
          <p:nvPr/>
        </p:nvSpPr>
        <p:spPr>
          <a:xfrm>
            <a:off x="958850" y="5594697"/>
            <a:ext cx="1906443" cy="369332"/>
          </a:xfrm>
          <a:prstGeom prst="rect">
            <a:avLst/>
          </a:prstGeom>
          <a:noFill/>
        </p:spPr>
        <p:txBody>
          <a:bodyPr wrap="square" rtlCol="0">
            <a:spAutoFit/>
          </a:bodyPr>
          <a:lstStyle/>
          <a:p>
            <a:pPr algn="ctr"/>
            <a:r>
              <a:rPr lang="zh-CN" altLang="en-US" b="1" dirty="0">
                <a:solidFill>
                  <a:srgbClr val="7B68A1"/>
                </a:solidFill>
                <a:latin typeface="思源黑体 CN Normal" panose="020B0400000000000000" pitchFamily="34" charset="-122"/>
                <a:ea typeface="思源黑体 CN Normal" panose="020B0400000000000000" pitchFamily="34" charset="-122"/>
                <a:cs typeface="Open Sans" panose="020B0606030504020204" pitchFamily="34" charset="0"/>
              </a:rPr>
              <a:t>组长：杨雄峰</a:t>
            </a:r>
            <a:endParaRPr lang="zh-CN" altLang="en-US" b="1" dirty="0">
              <a:solidFill>
                <a:srgbClr val="7B68A1"/>
              </a:solidFill>
              <a:latin typeface="思源黑体 CN Normal" panose="020B0400000000000000" pitchFamily="34" charset="-122"/>
              <a:ea typeface="思源黑体 CN Normal" panose="020B0400000000000000" pitchFamily="34" charset="-122"/>
            </a:endParaRPr>
          </a:p>
        </p:txBody>
      </p:sp>
      <p:sp>
        <p:nvSpPr>
          <p:cNvPr id="24" name="文本框 23"/>
          <p:cNvSpPr txBox="1"/>
          <p:nvPr/>
        </p:nvSpPr>
        <p:spPr>
          <a:xfrm>
            <a:off x="2954893" y="1571395"/>
            <a:ext cx="2272658" cy="369332"/>
          </a:xfrm>
          <a:prstGeom prst="rect">
            <a:avLst/>
          </a:prstGeom>
          <a:noFill/>
        </p:spPr>
        <p:txBody>
          <a:bodyPr wrap="square" rtlCol="0">
            <a:spAutoFit/>
          </a:bodyPr>
          <a:lstStyle/>
          <a:p>
            <a:pPr algn="ctr"/>
            <a:r>
              <a:rPr lang="zh-CN" altLang="en-US" b="1" dirty="0">
                <a:solidFill>
                  <a:srgbClr val="9E8585"/>
                </a:solidFill>
                <a:latin typeface="思源黑体 CN Normal" panose="020B0400000000000000" pitchFamily="34" charset="-122"/>
                <a:ea typeface="思源黑体 CN Normal" panose="020B0400000000000000" pitchFamily="34" charset="-122"/>
                <a:cs typeface="Open Sans" panose="020B0606030504020204" pitchFamily="34" charset="0"/>
              </a:rPr>
              <a:t>优裁员：于洋淼</a:t>
            </a:r>
            <a:endParaRPr lang="zh-CN" altLang="en-US" b="1" dirty="0">
              <a:solidFill>
                <a:srgbClr val="9E8585"/>
              </a:solidFill>
              <a:latin typeface="思源黑体 CN Normal" panose="020B0400000000000000" pitchFamily="34" charset="-122"/>
              <a:ea typeface="思源黑体 CN Normal" panose="020B0400000000000000" pitchFamily="34" charset="-122"/>
            </a:endParaRPr>
          </a:p>
        </p:txBody>
      </p:sp>
      <p:sp>
        <p:nvSpPr>
          <p:cNvPr id="25" name="文本框 24"/>
          <p:cNvSpPr txBox="1"/>
          <p:nvPr/>
        </p:nvSpPr>
        <p:spPr>
          <a:xfrm>
            <a:off x="5227551" y="5664640"/>
            <a:ext cx="1826199" cy="369332"/>
          </a:xfrm>
          <a:prstGeom prst="rect">
            <a:avLst/>
          </a:prstGeom>
          <a:noFill/>
        </p:spPr>
        <p:txBody>
          <a:bodyPr wrap="square" rtlCol="0">
            <a:spAutoFit/>
          </a:bodyPr>
          <a:lstStyle/>
          <a:p>
            <a:pPr algn="ctr"/>
            <a:r>
              <a:rPr lang="zh-CN" altLang="en-US" b="1" dirty="0">
                <a:solidFill>
                  <a:srgbClr val="7B68A1"/>
                </a:solidFill>
                <a:latin typeface="思源黑体 CN Normal" panose="020B0400000000000000" pitchFamily="34" charset="-122"/>
                <a:ea typeface="思源黑体 CN Normal" panose="020B0400000000000000" pitchFamily="34" charset="-122"/>
                <a:cs typeface="Open Sans" panose="020B0606030504020204" pitchFamily="34" charset="0"/>
              </a:rPr>
              <a:t>周志员：黄昊</a:t>
            </a:r>
            <a:endParaRPr lang="zh-CN" altLang="en-US" b="1" dirty="0">
              <a:solidFill>
                <a:srgbClr val="7B68A1"/>
              </a:solidFill>
              <a:latin typeface="思源黑体 CN Normal" panose="020B0400000000000000" pitchFamily="34" charset="-122"/>
              <a:ea typeface="思源黑体 CN Normal" panose="020B0400000000000000" pitchFamily="34" charset="-122"/>
            </a:endParaRPr>
          </a:p>
        </p:txBody>
      </p:sp>
      <p:sp>
        <p:nvSpPr>
          <p:cNvPr id="26" name="文本框 25"/>
          <p:cNvSpPr txBox="1"/>
          <p:nvPr/>
        </p:nvSpPr>
        <p:spPr>
          <a:xfrm>
            <a:off x="7325386" y="1637384"/>
            <a:ext cx="2033597" cy="369332"/>
          </a:xfrm>
          <a:prstGeom prst="rect">
            <a:avLst/>
          </a:prstGeom>
          <a:noFill/>
        </p:spPr>
        <p:txBody>
          <a:bodyPr wrap="square" rtlCol="0">
            <a:spAutoFit/>
          </a:bodyPr>
          <a:lstStyle/>
          <a:p>
            <a:pPr algn="ctr"/>
            <a:r>
              <a:rPr lang="zh-CN" altLang="en-US" b="1" dirty="0">
                <a:solidFill>
                  <a:srgbClr val="9E8585"/>
                </a:solidFill>
                <a:latin typeface="思源黑体 CN Normal" panose="020B0400000000000000" pitchFamily="34" charset="-122"/>
                <a:ea typeface="思源黑体 CN Normal" panose="020B0400000000000000" pitchFamily="34" charset="-122"/>
              </a:rPr>
              <a:t>需求员：郭裕彬</a:t>
            </a:r>
            <a:endParaRPr lang="zh-CN" altLang="en-US" b="1" dirty="0">
              <a:solidFill>
                <a:srgbClr val="9E8585"/>
              </a:solidFill>
              <a:latin typeface="思源黑体 CN Normal" panose="020B0400000000000000" pitchFamily="34" charset="-122"/>
              <a:ea typeface="思源黑体 CN Normal" panose="020B0400000000000000" pitchFamily="34" charset="-122"/>
            </a:endParaRPr>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sp>
        <p:nvSpPr>
          <p:cNvPr id="17" name="任意形状 31"/>
          <p:cNvSpPr/>
          <p:nvPr/>
        </p:nvSpPr>
        <p:spPr>
          <a:xfrm>
            <a:off x="9432856" y="1736444"/>
            <a:ext cx="1668884" cy="4116757"/>
          </a:xfrm>
          <a:custGeom>
            <a:avLst/>
            <a:gdLst>
              <a:gd name="connsiteX0" fmla="*/ 0 w 2120348"/>
              <a:gd name="connsiteY0" fmla="*/ 174884 h 1748844"/>
              <a:gd name="connsiteX1" fmla="*/ 174884 w 2120348"/>
              <a:gd name="connsiteY1" fmla="*/ 0 h 1748844"/>
              <a:gd name="connsiteX2" fmla="*/ 1945464 w 2120348"/>
              <a:gd name="connsiteY2" fmla="*/ 0 h 1748844"/>
              <a:gd name="connsiteX3" fmla="*/ 2120348 w 2120348"/>
              <a:gd name="connsiteY3" fmla="*/ 174884 h 1748844"/>
              <a:gd name="connsiteX4" fmla="*/ 2120348 w 2120348"/>
              <a:gd name="connsiteY4" fmla="*/ 1573960 h 1748844"/>
              <a:gd name="connsiteX5" fmla="*/ 1945464 w 2120348"/>
              <a:gd name="connsiteY5" fmla="*/ 1748844 h 1748844"/>
              <a:gd name="connsiteX6" fmla="*/ 174884 w 2120348"/>
              <a:gd name="connsiteY6" fmla="*/ 1748844 h 1748844"/>
              <a:gd name="connsiteX7" fmla="*/ 0 w 2120348"/>
              <a:gd name="connsiteY7" fmla="*/ 1573960 h 1748844"/>
              <a:gd name="connsiteX8" fmla="*/ 0 w 2120348"/>
              <a:gd name="connsiteY8" fmla="*/ 174884 h 174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0348" h="1748844">
                <a:moveTo>
                  <a:pt x="0" y="174884"/>
                </a:moveTo>
                <a:cubicBezTo>
                  <a:pt x="0" y="78298"/>
                  <a:pt x="78298" y="0"/>
                  <a:pt x="174884" y="0"/>
                </a:cubicBezTo>
                <a:lnTo>
                  <a:pt x="1945464" y="0"/>
                </a:lnTo>
                <a:cubicBezTo>
                  <a:pt x="2042050" y="0"/>
                  <a:pt x="2120348" y="78298"/>
                  <a:pt x="2120348" y="174884"/>
                </a:cubicBezTo>
                <a:lnTo>
                  <a:pt x="2120348" y="1573960"/>
                </a:lnTo>
                <a:cubicBezTo>
                  <a:pt x="2120348" y="1670546"/>
                  <a:pt x="2042050" y="1748844"/>
                  <a:pt x="1945464" y="1748844"/>
                </a:cubicBezTo>
                <a:lnTo>
                  <a:pt x="174884" y="1748844"/>
                </a:lnTo>
                <a:cubicBezTo>
                  <a:pt x="78298" y="1748844"/>
                  <a:pt x="0" y="1670546"/>
                  <a:pt x="0" y="1573960"/>
                </a:cubicBezTo>
                <a:lnTo>
                  <a:pt x="0" y="174884"/>
                </a:lnTo>
                <a:close/>
              </a:path>
            </a:pathLst>
          </a:custGeom>
          <a:solidFill>
            <a:srgbClr val="7B68A1">
              <a:alpha val="90000"/>
            </a:srgbClr>
          </a:solidFill>
          <a:ln w="6350" cap="flat" cmpd="sng" algn="ctr">
            <a:noFill/>
            <a:prstDash val="solid"/>
            <a:miter lim="800000"/>
          </a:ln>
          <a:effectLst/>
        </p:spPr>
        <p:txBody>
          <a:bodyPr spcFirstLastPara="0" vert="horz" wrap="square" lIns="106921" tIns="106921" rIns="106921" bIns="481674" numCol="1" spcCol="1270" anchor="t" anchorCtr="0">
            <a:noAutofit/>
          </a:bodyPr>
          <a:lstStyle/>
          <a:p>
            <a:pPr marL="285750" marR="0" lvl="1" indent="-285750" defTabSz="1555750" eaLnBrk="1" fontAlgn="auto" latinLnBrk="0" hangingPunct="1">
              <a:lnSpc>
                <a:spcPct val="90000"/>
              </a:lnSpc>
              <a:spcBef>
                <a:spcPct val="0"/>
              </a:spcBef>
              <a:spcAft>
                <a:spcPct val="15000"/>
              </a:spcAft>
              <a:buClrTx/>
              <a:buSzTx/>
              <a:buFontTx/>
              <a:buChar char="•"/>
              <a:defRPr/>
            </a:pPr>
            <a:endParaRPr kumimoji="0" lang="zh-CN" altLang="en-US" sz="3500" b="0" i="0" u="none" strike="noStrike" kern="0" cap="none" spc="0" normalizeH="0" baseline="0" noProof="0">
              <a:ln>
                <a:noFill/>
              </a:ln>
              <a:solidFill>
                <a:schemeClr val="bg1"/>
              </a:solidFill>
              <a:effectLst/>
              <a:uLnTx/>
              <a:uFillTx/>
              <a:latin typeface="思源黑体 CN Normal" panose="020B0400000000000000" pitchFamily="34" charset="-122"/>
              <a:ea typeface="思源黑体 CN Normal" panose="020B0400000000000000" pitchFamily="34" charset="-122"/>
            </a:endParaRPr>
          </a:p>
          <a:p>
            <a:pPr marL="285750" marR="0" lvl="1" indent="-285750" defTabSz="1555750" eaLnBrk="1" fontAlgn="auto" latinLnBrk="0" hangingPunct="1">
              <a:lnSpc>
                <a:spcPct val="90000"/>
              </a:lnSpc>
              <a:spcBef>
                <a:spcPct val="0"/>
              </a:spcBef>
              <a:spcAft>
                <a:spcPct val="15000"/>
              </a:spcAft>
              <a:buClrTx/>
              <a:buSzTx/>
              <a:buFontTx/>
              <a:buChar char="•"/>
              <a:defRPr/>
            </a:pPr>
            <a:endParaRPr kumimoji="0" lang="zh-CN" altLang="en-US" sz="3500" b="0" i="0" u="none" strike="noStrike" kern="0" cap="none" spc="0" normalizeH="0" baseline="0" noProof="0">
              <a:ln>
                <a:noFill/>
              </a:ln>
              <a:solidFill>
                <a:schemeClr val="bg1"/>
              </a:solidFill>
              <a:effectLst/>
              <a:uLnTx/>
              <a:uFillTx/>
              <a:latin typeface="思源黑体 CN Normal" panose="020B0400000000000000" pitchFamily="34" charset="-122"/>
              <a:ea typeface="思源黑体 CN Normal" panose="020B0400000000000000" pitchFamily="34" charset="-122"/>
            </a:endParaRPr>
          </a:p>
        </p:txBody>
      </p:sp>
      <p:sp>
        <p:nvSpPr>
          <p:cNvPr id="18" name="任意形状 33"/>
          <p:cNvSpPr/>
          <p:nvPr/>
        </p:nvSpPr>
        <p:spPr>
          <a:xfrm>
            <a:off x="9904878" y="1628159"/>
            <a:ext cx="1690284" cy="378557"/>
          </a:xfrm>
          <a:custGeom>
            <a:avLst/>
            <a:gdLst>
              <a:gd name="connsiteX0" fmla="*/ 0 w 1884754"/>
              <a:gd name="connsiteY0" fmla="*/ 74950 h 749504"/>
              <a:gd name="connsiteX1" fmla="*/ 74950 w 1884754"/>
              <a:gd name="connsiteY1" fmla="*/ 0 h 749504"/>
              <a:gd name="connsiteX2" fmla="*/ 1809804 w 1884754"/>
              <a:gd name="connsiteY2" fmla="*/ 0 h 749504"/>
              <a:gd name="connsiteX3" fmla="*/ 1884754 w 1884754"/>
              <a:gd name="connsiteY3" fmla="*/ 74950 h 749504"/>
              <a:gd name="connsiteX4" fmla="*/ 1884754 w 1884754"/>
              <a:gd name="connsiteY4" fmla="*/ 674554 h 749504"/>
              <a:gd name="connsiteX5" fmla="*/ 1809804 w 1884754"/>
              <a:gd name="connsiteY5" fmla="*/ 749504 h 749504"/>
              <a:gd name="connsiteX6" fmla="*/ 74950 w 1884754"/>
              <a:gd name="connsiteY6" fmla="*/ 749504 h 749504"/>
              <a:gd name="connsiteX7" fmla="*/ 0 w 1884754"/>
              <a:gd name="connsiteY7" fmla="*/ 674554 h 749504"/>
              <a:gd name="connsiteX8" fmla="*/ 0 w 1884754"/>
              <a:gd name="connsiteY8" fmla="*/ 74950 h 74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754" h="749504">
                <a:moveTo>
                  <a:pt x="0" y="74950"/>
                </a:moveTo>
                <a:cubicBezTo>
                  <a:pt x="0" y="33556"/>
                  <a:pt x="33556" y="0"/>
                  <a:pt x="74950" y="0"/>
                </a:cubicBezTo>
                <a:lnTo>
                  <a:pt x="1809804" y="0"/>
                </a:lnTo>
                <a:cubicBezTo>
                  <a:pt x="1851198" y="0"/>
                  <a:pt x="1884754" y="33556"/>
                  <a:pt x="1884754" y="74950"/>
                </a:cubicBezTo>
                <a:lnTo>
                  <a:pt x="1884754" y="674554"/>
                </a:lnTo>
                <a:cubicBezTo>
                  <a:pt x="1884754" y="715948"/>
                  <a:pt x="1851198" y="749504"/>
                  <a:pt x="1809804" y="749504"/>
                </a:cubicBezTo>
                <a:lnTo>
                  <a:pt x="74950" y="749504"/>
                </a:lnTo>
                <a:cubicBezTo>
                  <a:pt x="33556" y="749504"/>
                  <a:pt x="0" y="715948"/>
                  <a:pt x="0" y="674554"/>
                </a:cubicBezTo>
                <a:lnTo>
                  <a:pt x="0" y="74950"/>
                </a:lnTo>
                <a:close/>
              </a:path>
            </a:pathLst>
          </a:custGeom>
          <a:solidFill>
            <a:schemeClr val="bg1"/>
          </a:solidFill>
          <a:ln>
            <a:solidFill>
              <a:srgbClr val="7B68A1"/>
            </a:solidFill>
          </a:ln>
          <a:effectLst/>
        </p:spPr>
        <p:txBody>
          <a:bodyPr spcFirstLastPara="0" vert="horz" wrap="square" lIns="98152" tIns="72752" rIns="98152" bIns="72752" numCol="1" spcCol="1270" anchor="ctr" anchorCtr="0">
            <a:noAutofit/>
          </a:bodyPr>
          <a:lstStyle/>
          <a:p>
            <a:pPr lvl="0" algn="ctr" defTabSz="1866900">
              <a:lnSpc>
                <a:spcPct val="90000"/>
              </a:lnSpc>
              <a:spcBef>
                <a:spcPct val="0"/>
              </a:spcBef>
              <a:spcAft>
                <a:spcPct val="35000"/>
              </a:spcAft>
            </a:pPr>
            <a:endParaRPr lang="zh-CN" altLang="en-US" sz="2000" b="1" kern="0" dirty="0">
              <a:solidFill>
                <a:srgbClr val="060504"/>
              </a:solidFill>
              <a:latin typeface="思源黑体 CN Normal" panose="020B0400000000000000" pitchFamily="34" charset="-122"/>
              <a:ea typeface="思源黑体 CN Normal" panose="020B0400000000000000" pitchFamily="34" charset="-122"/>
            </a:endParaRPr>
          </a:p>
        </p:txBody>
      </p:sp>
      <p:sp>
        <p:nvSpPr>
          <p:cNvPr id="28" name="Rectangle 32"/>
          <p:cNvSpPr/>
          <p:nvPr/>
        </p:nvSpPr>
        <p:spPr>
          <a:xfrm>
            <a:off x="9608472" y="2353535"/>
            <a:ext cx="1402035" cy="2585323"/>
          </a:xfrm>
          <a:prstGeom prst="rect">
            <a:avLst/>
          </a:prstGeom>
        </p:spPr>
        <p:txBody>
          <a:bodyPr wrap="square">
            <a:spAutoFit/>
          </a:bodyPr>
          <a:lstStyle/>
          <a:p>
            <a:pPr algn="ctr"/>
            <a:r>
              <a:rPr lang="en-US" dirty="0">
                <a:solidFill>
                  <a:schemeClr val="bg1"/>
                </a:solidFill>
                <a:latin typeface="思源黑体 CN Normal" panose="020B0400000000000000" pitchFamily="34" charset="-122"/>
                <a:ea typeface="思源黑体 CN Normal" panose="020B0400000000000000" pitchFamily="34" charset="-122"/>
              </a:rPr>
              <a:t>14</a:t>
            </a:r>
            <a:r>
              <a:rPr lang="zh-CN" altLang="en-US" dirty="0">
                <a:solidFill>
                  <a:schemeClr val="bg1"/>
                </a:solidFill>
                <a:latin typeface="思源黑体 CN Normal" panose="020B0400000000000000" pitchFamily="34" charset="-122"/>
                <a:ea typeface="思源黑体 CN Normal" panose="020B0400000000000000" pitchFamily="34" charset="-122"/>
              </a:rPr>
              <a:t>组展示员金成花，负责对小组每周进度进行汇报上传，展示最终成果。负责照片与视频的拍摄。</a:t>
            </a:r>
            <a:endParaRPr lang="en-US" dirty="0">
              <a:solidFill>
                <a:schemeClr val="bg1"/>
              </a:solidFill>
              <a:latin typeface="思源黑体 CN Normal" panose="020B0400000000000000" pitchFamily="34" charset="-122"/>
              <a:ea typeface="思源黑体 CN Normal" panose="020B0400000000000000" pitchFamily="34" charset="-122"/>
            </a:endParaRPr>
          </a:p>
        </p:txBody>
      </p:sp>
      <p:sp>
        <p:nvSpPr>
          <p:cNvPr id="29" name="文本框 28"/>
          <p:cNvSpPr txBox="1"/>
          <p:nvPr/>
        </p:nvSpPr>
        <p:spPr>
          <a:xfrm>
            <a:off x="9793577" y="1647041"/>
            <a:ext cx="1990126" cy="369332"/>
          </a:xfrm>
          <a:prstGeom prst="rect">
            <a:avLst/>
          </a:prstGeom>
          <a:noFill/>
        </p:spPr>
        <p:txBody>
          <a:bodyPr wrap="square" rtlCol="0">
            <a:spAutoFit/>
          </a:bodyPr>
          <a:lstStyle/>
          <a:p>
            <a:pPr algn="ctr"/>
            <a:r>
              <a:rPr lang="zh-CN" altLang="en-US" b="1" dirty="0">
                <a:solidFill>
                  <a:srgbClr val="7B68A1"/>
                </a:solidFill>
                <a:latin typeface="思源黑体 CN Normal" panose="020B0400000000000000" pitchFamily="34" charset="-122"/>
                <a:ea typeface="思源黑体 CN Normal" panose="020B0400000000000000" pitchFamily="34" charset="-122"/>
                <a:cs typeface="Open Sans" panose="020B0606030504020204" pitchFamily="34" charset="0"/>
              </a:rPr>
              <a:t>展示员：金成花</a:t>
            </a:r>
            <a:endParaRPr lang="zh-CN" altLang="en-US" b="1" dirty="0">
              <a:solidFill>
                <a:srgbClr val="7B68A1"/>
              </a:solidFill>
              <a:latin typeface="思源黑体 CN Normal" panose="020B0400000000000000" pitchFamily="34" charset="-122"/>
              <a:ea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sp>
        <p:nvSpPr>
          <p:cNvPr id="22" name="文本框 21"/>
          <p:cNvSpPr txBox="1"/>
          <p:nvPr/>
        </p:nvSpPr>
        <p:spPr>
          <a:xfrm>
            <a:off x="1771735" y="3585061"/>
            <a:ext cx="8648522" cy="1015663"/>
          </a:xfrm>
          <a:prstGeom prst="rect">
            <a:avLst/>
          </a:prstGeom>
          <a:noFill/>
        </p:spPr>
        <p:txBody>
          <a:bodyPr wrap="none" rtlCol="0">
            <a:spAutoFit/>
          </a:bodyPr>
          <a:lstStyle/>
          <a:p>
            <a:pPr algn="ctr"/>
            <a:r>
              <a:rPr lang="zh-CN" altLang="en-US" sz="6000" dirty="0">
                <a:solidFill>
                  <a:srgbClr val="7B68A1"/>
                </a:solidFill>
                <a:latin typeface="思源黑体 CN Normal" panose="020B0400000000000000" pitchFamily="34" charset="-122"/>
                <a:ea typeface="思源黑体 CN Normal" panose="020B0400000000000000" pitchFamily="34" charset="-122"/>
              </a:rPr>
              <a:t>主题课设规划表摘要介绍</a:t>
            </a:r>
            <a:endParaRPr lang="zh-CN" altLang="en-US" sz="6000" dirty="0">
              <a:solidFill>
                <a:srgbClr val="7B68A1"/>
              </a:solidFill>
              <a:latin typeface="思源黑体 CN Normal" panose="020B0400000000000000" pitchFamily="34" charset="-122"/>
              <a:ea typeface="思源黑体 CN Normal" panose="020B0400000000000000" pitchFamily="34" charset="-122"/>
            </a:endParaRPr>
          </a:p>
        </p:txBody>
      </p:sp>
      <p:sp>
        <p:nvSpPr>
          <p:cNvPr id="23" name="矩形 22"/>
          <p:cNvSpPr/>
          <p:nvPr/>
        </p:nvSpPr>
        <p:spPr>
          <a:xfrm>
            <a:off x="2840021" y="4908496"/>
            <a:ext cx="6511951" cy="507831"/>
          </a:xfrm>
          <a:prstGeom prst="rect">
            <a:avLst/>
          </a:prstGeom>
        </p:spPr>
        <p:txBody>
          <a:bodyPr wrap="square">
            <a:spAutoFit/>
          </a:bodyPr>
          <a:lstStyle/>
          <a:p>
            <a:pPr algn="ctr">
              <a:lnSpc>
                <a:spcPct val="150000"/>
              </a:lnSpc>
            </a:pPr>
            <a:r>
              <a:rPr lang="zh-CN" altLang="en-US" sz="900" dirty="0">
                <a:solidFill>
                  <a:srgbClr val="7B68A1"/>
                </a:solidFill>
                <a:latin typeface="思源黑体 CN Normal" panose="020B0400000000000000" pitchFamily="34" charset="-122"/>
                <a:ea typeface="思源黑体 CN Normal" panose="020B0400000000000000" pitchFamily="34" charset="-122"/>
              </a:rPr>
              <a:t>Background and significance of topic selection</a:t>
            </a:r>
            <a:r>
              <a:rPr lang="en-US" altLang="zh-CN" sz="900" dirty="0">
                <a:solidFill>
                  <a:srgbClr val="7B68A1"/>
                </a:solidFill>
                <a:latin typeface="思源黑体 CN Normal" panose="020B0400000000000000" pitchFamily="34" charset="-122"/>
                <a:ea typeface="思源黑体 CN Normal" panose="020B0400000000000000" pitchFamily="34" charset="-122"/>
              </a:rPr>
              <a:t>.The graduation defense is a one – to - one game, and you need to show a strong gas field alone on the stage to withstand the pressure of at least five judges from the Defense Committee.</a:t>
            </a:r>
            <a:endParaRPr lang="en-US" altLang="zh-CN" sz="900" dirty="0">
              <a:solidFill>
                <a:srgbClr val="7B68A1"/>
              </a:solidFill>
              <a:latin typeface="思源黑体 CN Normal" panose="020B0400000000000000" pitchFamily="34" charset="-122"/>
              <a:ea typeface="思源黑体 CN Normal" panose="020B0400000000000000" pitchFamily="34" charset="-122"/>
            </a:endParaRPr>
          </a:p>
        </p:txBody>
      </p:sp>
      <p:cxnSp>
        <p:nvCxnSpPr>
          <p:cNvPr id="24" name="直接连接符 23"/>
          <p:cNvCxnSpPr/>
          <p:nvPr/>
        </p:nvCxnSpPr>
        <p:spPr>
          <a:xfrm>
            <a:off x="5627996" y="4825510"/>
            <a:ext cx="936000" cy="0"/>
          </a:xfrm>
          <a:prstGeom prst="line">
            <a:avLst/>
          </a:prstGeom>
          <a:ln w="19050">
            <a:solidFill>
              <a:srgbClr val="7B68A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633882" y="5503070"/>
            <a:ext cx="924228" cy="338554"/>
          </a:xfrm>
          <a:prstGeom prst="rect">
            <a:avLst/>
          </a:prstGeom>
          <a:noFill/>
        </p:spPr>
        <p:txBody>
          <a:bodyPr wrap="none" rtlCol="0">
            <a:spAutoFit/>
          </a:bodyPr>
          <a:lstStyle/>
          <a:p>
            <a:pPr algn="ctr"/>
            <a:r>
              <a:rPr lang="en-US" altLang="zh-CN" sz="1600" b="1" dirty="0">
                <a:solidFill>
                  <a:srgbClr val="7B68A1"/>
                </a:solidFill>
                <a:latin typeface="思源黑体 CN Normal" panose="020B0400000000000000" pitchFamily="34" charset="-122"/>
                <a:ea typeface="思源黑体 CN Normal" panose="020B0400000000000000" pitchFamily="34" charset="-122"/>
              </a:rPr>
              <a:t>Part 02</a:t>
            </a:r>
            <a:endParaRPr lang="zh-CN" altLang="en-US" sz="1600" b="1" dirty="0">
              <a:solidFill>
                <a:srgbClr val="7B68A1"/>
              </a:solidFill>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18271" y="209550"/>
            <a:ext cx="3608070" cy="36080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sp>
        <p:nvSpPr>
          <p:cNvPr id="2" name="文本框 1"/>
          <p:cNvSpPr txBox="1"/>
          <p:nvPr/>
        </p:nvSpPr>
        <p:spPr>
          <a:xfrm>
            <a:off x="574695" y="497861"/>
            <a:ext cx="3540105" cy="52322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2.1 </a:t>
            </a:r>
            <a:r>
              <a:rPr lang="zh-CN" altLang="en-US" sz="2800" b="1" dirty="0">
                <a:solidFill>
                  <a:srgbClr val="7B68A1"/>
                </a:solidFill>
                <a:latin typeface="思源黑体 CN Normal" panose="020B0400000000000000" pitchFamily="34" charset="-122"/>
                <a:ea typeface="思源黑体 CN Normal" panose="020B0400000000000000" pitchFamily="34" charset="-122"/>
              </a:rPr>
              <a:t>研究方法</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3" name="矩形 2"/>
          <p:cNvSpPr/>
          <p:nvPr/>
        </p:nvSpPr>
        <p:spPr>
          <a:xfrm>
            <a:off x="574695" y="1018721"/>
            <a:ext cx="4350773" cy="415498"/>
          </a:xfrm>
          <a:prstGeom prst="rect">
            <a:avLst/>
          </a:prstGeom>
        </p:spPr>
        <p:txBody>
          <a:bodyPr wrap="square">
            <a:spAutoFit/>
          </a:bodyPr>
          <a:lstStyle/>
          <a:p>
            <a:pPr>
              <a:lnSpc>
                <a:spcPct val="150000"/>
              </a:lnSpc>
            </a:pPr>
            <a:r>
              <a:rPr lang="en-US" altLang="zh-CN" sz="700" dirty="0">
                <a:solidFill>
                  <a:srgbClr val="7B68A1"/>
                </a:solidFill>
                <a:latin typeface="思源黑体 CN Normal" panose="020B0400000000000000" pitchFamily="34" charset="-122"/>
                <a:ea typeface="思源黑体 CN Normal" panose="020B0400000000000000" pitchFamily="34" charset="-122"/>
              </a:rPr>
              <a:t>The graduation defense is a one – to - one game, and you need to show a strong gas field alone on the stage to withstand the pressure of at least five judges from the Defense Committee.</a:t>
            </a:r>
            <a:endParaRPr lang="en-US" altLang="zh-CN" sz="700" dirty="0">
              <a:solidFill>
                <a:srgbClr val="7B68A1"/>
              </a:solidFill>
              <a:latin typeface="思源黑体 CN Normal" panose="020B0400000000000000" pitchFamily="34" charset="-122"/>
              <a:ea typeface="思源黑体 CN Normal" panose="020B0400000000000000" pitchFamily="34" charset="-122"/>
            </a:endParaRPr>
          </a:p>
        </p:txBody>
      </p:sp>
      <p:sp>
        <p:nvSpPr>
          <p:cNvPr id="4" name="Freeform 1"/>
          <p:cNvSpPr/>
          <p:nvPr/>
        </p:nvSpPr>
        <p:spPr>
          <a:xfrm>
            <a:off x="1054330" y="2154112"/>
            <a:ext cx="2159767" cy="744527"/>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solidFill>
            <a:srgbClr val="7B68A1"/>
          </a:solidFill>
          <a:ln>
            <a:noFill/>
          </a:ln>
        </p:spPr>
        <p:style>
          <a:lnRef idx="2">
            <a:schemeClr val="accent3">
              <a:tint val="40000"/>
              <a:alpha val="90000"/>
              <a:hueOff val="230682"/>
              <a:satOff val="33626"/>
              <a:lumOff val="2509"/>
              <a:alphaOff val="0"/>
            </a:schemeClr>
          </a:lnRef>
          <a:fillRef idx="1">
            <a:schemeClr val="accent3">
              <a:tint val="40000"/>
              <a:alpha val="90000"/>
              <a:hueOff val="230682"/>
              <a:satOff val="33626"/>
              <a:lumOff val="2509"/>
              <a:alphaOff val="0"/>
            </a:schemeClr>
          </a:fillRef>
          <a:effectRef idx="0">
            <a:schemeClr val="accent3">
              <a:tint val="40000"/>
              <a:alpha val="90000"/>
              <a:hueOff val="230682"/>
              <a:satOff val="33626"/>
              <a:lumOff val="2509"/>
              <a:alphaOff val="0"/>
            </a:schemeClr>
          </a:effectRef>
          <a:fontRef idx="minor">
            <a:schemeClr val="dk1">
              <a:hueOff val="0"/>
              <a:satOff val="0"/>
              <a:lumOff val="0"/>
              <a:alphaOff val="0"/>
            </a:schemeClr>
          </a:fontRef>
        </p:style>
        <p:txBody>
          <a:bodyPr spcFirstLastPara="0" vert="horz" wrap="square" lIns="582137" tIns="121839" rIns="280904" bIns="121839" numCol="1" spcCol="1270" anchor="ctr" anchorCtr="0">
            <a:noAutofit/>
          </a:bodyPr>
          <a:lstStyle/>
          <a:p>
            <a:pPr marL="171450" lvl="1" indent="-171450" defTabSz="711200">
              <a:lnSpc>
                <a:spcPct val="90000"/>
              </a:lnSpc>
              <a:spcBef>
                <a:spcPct val="0"/>
              </a:spcBef>
              <a:spcAft>
                <a:spcPct val="15000"/>
              </a:spcAft>
              <a:buChar char="•"/>
            </a:pPr>
            <a:endParaRPr lang="id-ID" sz="1600">
              <a:ln w="0"/>
              <a:solidFill>
                <a:schemeClr val="tx1"/>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a:p>
            <a:pPr marL="171450" lvl="1" indent="-171450" defTabSz="711200">
              <a:lnSpc>
                <a:spcPct val="90000"/>
              </a:lnSpc>
              <a:spcBef>
                <a:spcPct val="0"/>
              </a:spcBef>
              <a:spcAft>
                <a:spcPct val="15000"/>
              </a:spcAft>
              <a:buChar char="•"/>
            </a:pPr>
            <a:endParaRPr lang="id-ID" sz="1600">
              <a:ln w="0"/>
              <a:solidFill>
                <a:schemeClr val="tx1"/>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5" name="Freeform 5"/>
          <p:cNvSpPr/>
          <p:nvPr/>
        </p:nvSpPr>
        <p:spPr>
          <a:xfrm>
            <a:off x="478807" y="1950374"/>
            <a:ext cx="1152002" cy="1152002"/>
          </a:xfrm>
          <a:custGeom>
            <a:avLst/>
            <a:gdLst>
              <a:gd name="connsiteX0" fmla="*/ 0 w 1152002"/>
              <a:gd name="connsiteY0" fmla="*/ 576001 h 1152002"/>
              <a:gd name="connsiteX1" fmla="*/ 576001 w 1152002"/>
              <a:gd name="connsiteY1" fmla="*/ 0 h 1152002"/>
              <a:gd name="connsiteX2" fmla="*/ 1152002 w 1152002"/>
              <a:gd name="connsiteY2" fmla="*/ 576001 h 1152002"/>
              <a:gd name="connsiteX3" fmla="*/ 576001 w 1152002"/>
              <a:gd name="connsiteY3" fmla="*/ 1152002 h 1152002"/>
              <a:gd name="connsiteX4" fmla="*/ 0 w 1152002"/>
              <a:gd name="connsiteY4" fmla="*/ 576001 h 115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002" h="1152002">
                <a:moveTo>
                  <a:pt x="0" y="576001"/>
                </a:moveTo>
                <a:cubicBezTo>
                  <a:pt x="0" y="257884"/>
                  <a:pt x="257884" y="0"/>
                  <a:pt x="576001" y="0"/>
                </a:cubicBezTo>
                <a:cubicBezTo>
                  <a:pt x="894118" y="0"/>
                  <a:pt x="1152002" y="257884"/>
                  <a:pt x="1152002" y="576001"/>
                </a:cubicBezTo>
                <a:cubicBezTo>
                  <a:pt x="1152002" y="894118"/>
                  <a:pt x="894118" y="1152002"/>
                  <a:pt x="576001" y="1152002"/>
                </a:cubicBezTo>
                <a:cubicBezTo>
                  <a:pt x="257884" y="1152002"/>
                  <a:pt x="0" y="894118"/>
                  <a:pt x="0" y="576001"/>
                </a:cubicBezTo>
                <a:close/>
              </a:path>
            </a:pathLst>
          </a:custGeom>
          <a:solidFill>
            <a:srgbClr val="7B68A1"/>
          </a:solidFill>
          <a:ln w="38100">
            <a:solidFill>
              <a:schemeClr val="bg1"/>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5852" tIns="185852" rIns="185852" bIns="185852" numCol="1" spcCol="1270" anchor="ctr" anchorCtr="0">
            <a:noAutofit/>
          </a:bodyPr>
          <a:lstStyle/>
          <a:p>
            <a:pPr lvl="0" algn="ctr" defTabSz="1200150">
              <a:lnSpc>
                <a:spcPct val="90000"/>
              </a:lnSpc>
              <a:spcBef>
                <a:spcPct val="0"/>
              </a:spcBef>
              <a:spcAft>
                <a:spcPct val="35000"/>
              </a:spcAft>
            </a:pPr>
            <a:endParaRPr lang="id-ID" sz="2700" kern="1200">
              <a:latin typeface="思源黑体 CN Normal" panose="020B0400000000000000" pitchFamily="34" charset="-122"/>
              <a:ea typeface="思源黑体 CN Normal" panose="020B0400000000000000" pitchFamily="34" charset="-122"/>
            </a:endParaRPr>
          </a:p>
        </p:txBody>
      </p:sp>
      <p:sp>
        <p:nvSpPr>
          <p:cNvPr id="6" name="Freeform 39"/>
          <p:cNvSpPr>
            <a:spLocks noChangeAspect="1" noEditPoints="1"/>
          </p:cNvSpPr>
          <p:nvPr/>
        </p:nvSpPr>
        <p:spPr bwMode="auto">
          <a:xfrm>
            <a:off x="895314" y="2313349"/>
            <a:ext cx="323026" cy="426051"/>
          </a:xfrm>
          <a:custGeom>
            <a:avLst/>
            <a:gdLst>
              <a:gd name="T0" fmla="*/ 256 w 256"/>
              <a:gd name="T1" fmla="*/ 48 h 336"/>
              <a:gd name="T2" fmla="*/ 208 w 256"/>
              <a:gd name="T3" fmla="*/ 0 h 336"/>
              <a:gd name="T4" fmla="*/ 160 w 256"/>
              <a:gd name="T5" fmla="*/ 48 h 336"/>
              <a:gd name="T6" fmla="*/ 188 w 256"/>
              <a:gd name="T7" fmla="*/ 92 h 336"/>
              <a:gd name="T8" fmla="*/ 122 w 256"/>
              <a:gd name="T9" fmla="*/ 150 h 336"/>
              <a:gd name="T10" fmla="*/ 67 w 256"/>
              <a:gd name="T11" fmla="*/ 174 h 336"/>
              <a:gd name="T12" fmla="*/ 67 w 256"/>
              <a:gd name="T13" fmla="*/ 92 h 336"/>
              <a:gd name="T14" fmla="*/ 96 w 256"/>
              <a:gd name="T15" fmla="*/ 48 h 336"/>
              <a:gd name="T16" fmla="*/ 48 w 256"/>
              <a:gd name="T17" fmla="*/ 0 h 336"/>
              <a:gd name="T18" fmla="*/ 0 w 256"/>
              <a:gd name="T19" fmla="*/ 48 h 336"/>
              <a:gd name="T20" fmla="*/ 29 w 256"/>
              <a:gd name="T21" fmla="*/ 92 h 336"/>
              <a:gd name="T22" fmla="*/ 29 w 256"/>
              <a:gd name="T23" fmla="*/ 244 h 336"/>
              <a:gd name="T24" fmla="*/ 0 w 256"/>
              <a:gd name="T25" fmla="*/ 288 h 336"/>
              <a:gd name="T26" fmla="*/ 48 w 256"/>
              <a:gd name="T27" fmla="*/ 336 h 336"/>
              <a:gd name="T28" fmla="*/ 96 w 256"/>
              <a:gd name="T29" fmla="*/ 288 h 336"/>
              <a:gd name="T30" fmla="*/ 68 w 256"/>
              <a:gd name="T31" fmla="*/ 244 h 336"/>
              <a:gd name="T32" fmla="*/ 133 w 256"/>
              <a:gd name="T33" fmla="*/ 186 h 336"/>
              <a:gd name="T34" fmla="*/ 226 w 256"/>
              <a:gd name="T35" fmla="*/ 92 h 336"/>
              <a:gd name="T36" fmla="*/ 256 w 256"/>
              <a:gd name="T37" fmla="*/ 48 h 336"/>
              <a:gd name="T38" fmla="*/ 20 w 256"/>
              <a:gd name="T39" fmla="*/ 48 h 336"/>
              <a:gd name="T40" fmla="*/ 48 w 256"/>
              <a:gd name="T41" fmla="*/ 20 h 336"/>
              <a:gd name="T42" fmla="*/ 75 w 256"/>
              <a:gd name="T43" fmla="*/ 48 h 336"/>
              <a:gd name="T44" fmla="*/ 48 w 256"/>
              <a:gd name="T45" fmla="*/ 76 h 336"/>
              <a:gd name="T46" fmla="*/ 20 w 256"/>
              <a:gd name="T47" fmla="*/ 48 h 336"/>
              <a:gd name="T48" fmla="*/ 48 w 256"/>
              <a:gd name="T49" fmla="*/ 316 h 336"/>
              <a:gd name="T50" fmla="*/ 20 w 256"/>
              <a:gd name="T51" fmla="*/ 288 h 336"/>
              <a:gd name="T52" fmla="*/ 48 w 256"/>
              <a:gd name="T53" fmla="*/ 260 h 336"/>
              <a:gd name="T54" fmla="*/ 75 w 256"/>
              <a:gd name="T55" fmla="*/ 288 h 336"/>
              <a:gd name="T56" fmla="*/ 48 w 256"/>
              <a:gd name="T57" fmla="*/ 316 h 336"/>
              <a:gd name="T58" fmla="*/ 208 w 256"/>
              <a:gd name="T59" fmla="*/ 76 h 336"/>
              <a:gd name="T60" fmla="*/ 180 w 256"/>
              <a:gd name="T61" fmla="*/ 48 h 336"/>
              <a:gd name="T62" fmla="*/ 208 w 256"/>
              <a:gd name="T63" fmla="*/ 20 h 336"/>
              <a:gd name="T64" fmla="*/ 235 w 256"/>
              <a:gd name="T65" fmla="*/ 48 h 336"/>
              <a:gd name="T66" fmla="*/ 208 w 256"/>
              <a:gd name="T67" fmla="*/ 7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336">
                <a:moveTo>
                  <a:pt x="256" y="48"/>
                </a:moveTo>
                <a:cubicBezTo>
                  <a:pt x="256" y="21"/>
                  <a:pt x="234" y="0"/>
                  <a:pt x="208" y="0"/>
                </a:cubicBezTo>
                <a:cubicBezTo>
                  <a:pt x="181" y="0"/>
                  <a:pt x="160" y="21"/>
                  <a:pt x="160" y="48"/>
                </a:cubicBezTo>
                <a:cubicBezTo>
                  <a:pt x="160" y="67"/>
                  <a:pt x="171" y="84"/>
                  <a:pt x="188" y="92"/>
                </a:cubicBezTo>
                <a:cubicBezTo>
                  <a:pt x="183" y="131"/>
                  <a:pt x="158" y="138"/>
                  <a:pt x="122" y="150"/>
                </a:cubicBezTo>
                <a:cubicBezTo>
                  <a:pt x="105" y="155"/>
                  <a:pt x="84" y="162"/>
                  <a:pt x="67" y="174"/>
                </a:cubicBezTo>
                <a:cubicBezTo>
                  <a:pt x="67" y="92"/>
                  <a:pt x="67" y="92"/>
                  <a:pt x="67" y="92"/>
                </a:cubicBezTo>
                <a:cubicBezTo>
                  <a:pt x="84" y="85"/>
                  <a:pt x="96" y="68"/>
                  <a:pt x="96" y="48"/>
                </a:cubicBez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2"/>
                  <a:pt x="68" y="244"/>
                </a:cubicBezTo>
                <a:cubicBezTo>
                  <a:pt x="72" y="205"/>
                  <a:pt x="97" y="197"/>
                  <a:pt x="133" y="186"/>
                </a:cubicBezTo>
                <a:cubicBezTo>
                  <a:pt x="170" y="175"/>
                  <a:pt x="220" y="159"/>
                  <a:pt x="226" y="92"/>
                </a:cubicBezTo>
                <a:cubicBezTo>
                  <a:pt x="244" y="85"/>
                  <a:pt x="256" y="68"/>
                  <a:pt x="256" y="48"/>
                </a:cubicBezTo>
                <a:close/>
                <a:moveTo>
                  <a:pt x="20" y="48"/>
                </a:moveTo>
                <a:cubicBezTo>
                  <a:pt x="20" y="33"/>
                  <a:pt x="32" y="20"/>
                  <a:pt x="48" y="20"/>
                </a:cubicBezTo>
                <a:cubicBezTo>
                  <a:pt x="63" y="20"/>
                  <a:pt x="75" y="33"/>
                  <a:pt x="75" y="48"/>
                </a:cubicBezTo>
                <a:cubicBezTo>
                  <a:pt x="75" y="63"/>
                  <a:pt x="63" y="76"/>
                  <a:pt x="48" y="76"/>
                </a:cubicBezTo>
                <a:cubicBezTo>
                  <a:pt x="32" y="76"/>
                  <a:pt x="20" y="63"/>
                  <a:pt x="20" y="48"/>
                </a:cubicBezTo>
                <a:close/>
                <a:moveTo>
                  <a:pt x="48" y="316"/>
                </a:moveTo>
                <a:cubicBezTo>
                  <a:pt x="32" y="316"/>
                  <a:pt x="20" y="303"/>
                  <a:pt x="20" y="288"/>
                </a:cubicBezTo>
                <a:cubicBezTo>
                  <a:pt x="20" y="273"/>
                  <a:pt x="32" y="260"/>
                  <a:pt x="48" y="260"/>
                </a:cubicBezTo>
                <a:cubicBezTo>
                  <a:pt x="63" y="260"/>
                  <a:pt x="75" y="273"/>
                  <a:pt x="75" y="288"/>
                </a:cubicBezTo>
                <a:cubicBezTo>
                  <a:pt x="75" y="303"/>
                  <a:pt x="63" y="316"/>
                  <a:pt x="48" y="316"/>
                </a:cubicBezTo>
                <a:close/>
                <a:moveTo>
                  <a:pt x="208" y="76"/>
                </a:moveTo>
                <a:cubicBezTo>
                  <a:pt x="192" y="76"/>
                  <a:pt x="180" y="63"/>
                  <a:pt x="180" y="48"/>
                </a:cubicBezTo>
                <a:cubicBezTo>
                  <a:pt x="180" y="33"/>
                  <a:pt x="192" y="20"/>
                  <a:pt x="208" y="20"/>
                </a:cubicBezTo>
                <a:cubicBezTo>
                  <a:pt x="223" y="20"/>
                  <a:pt x="235" y="33"/>
                  <a:pt x="235" y="48"/>
                </a:cubicBezTo>
                <a:cubicBezTo>
                  <a:pt x="235" y="63"/>
                  <a:pt x="223" y="76"/>
                  <a:pt x="208" y="76"/>
                </a:cubicBezTo>
                <a:close/>
              </a:path>
            </a:pathLst>
          </a:custGeom>
          <a:solidFill>
            <a:schemeClr val="bg1"/>
          </a:solidFill>
          <a:ln>
            <a:noFill/>
          </a:ln>
        </p:spPr>
        <p:txBody>
          <a:bodyPr vert="horz" wrap="square" lIns="91440" tIns="45720" rIns="91440" bIns="45720" numCol="1" anchor="t" anchorCtr="0" compatLnSpc="1"/>
          <a:lstStyle/>
          <a:p>
            <a:endParaRPr lang="en-US" dirty="0">
              <a:latin typeface="思源黑体 CN Normal" panose="020B0400000000000000" pitchFamily="34" charset="-122"/>
              <a:ea typeface="思源黑体 CN Normal" panose="020B0400000000000000" pitchFamily="34" charset="-122"/>
            </a:endParaRPr>
          </a:p>
        </p:txBody>
      </p:sp>
      <p:cxnSp>
        <p:nvCxnSpPr>
          <p:cNvPr id="13" name="Straight Connector 18"/>
          <p:cNvCxnSpPr/>
          <p:nvPr/>
        </p:nvCxnSpPr>
        <p:spPr>
          <a:xfrm>
            <a:off x="3214097" y="2502947"/>
            <a:ext cx="386942" cy="0"/>
          </a:xfrm>
          <a:prstGeom prst="line">
            <a:avLst/>
          </a:prstGeom>
          <a:ln w="25400" cmpd="sng">
            <a:solidFill>
              <a:srgbClr val="3E4E66"/>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16" name="Rectangle 32"/>
          <p:cNvSpPr/>
          <p:nvPr/>
        </p:nvSpPr>
        <p:spPr>
          <a:xfrm>
            <a:off x="3972269" y="1967309"/>
            <a:ext cx="2123731" cy="1704506"/>
          </a:xfrm>
          <a:prstGeom prst="rect">
            <a:avLst/>
          </a:prstGeom>
        </p:spPr>
        <p:txBody>
          <a:bodyPr wrap="square">
            <a:spAutoFit/>
          </a:bodyPr>
          <a:lstStyle/>
          <a:p>
            <a:pPr marL="342900" lvl="0" indent="-342900" algn="l">
              <a:lnSpc>
                <a:spcPct val="120000"/>
              </a:lnSpc>
              <a:spcBef>
                <a:spcPts val="600"/>
              </a:spcBef>
              <a:spcAft>
                <a:spcPts val="600"/>
              </a:spcAft>
              <a:buClr>
                <a:srgbClr val="3370FF"/>
              </a:buClr>
              <a:buFont typeface="+mj-lt"/>
              <a:buAutoNum type="arabicPeriod"/>
            </a:pPr>
            <a:r>
              <a:rPr lang="zh-CN" altLang="zh-CN" sz="1600" b="1" kern="100" dirty="0">
                <a:solidFill>
                  <a:srgbClr val="2EA121"/>
                </a:solidFill>
                <a:effectLst/>
                <a:latin typeface="Arial" panose="020B0604020202020204" pitchFamily="34" charset="0"/>
                <a:ea typeface="等线" panose="02010600030101010101" pitchFamily="2" charset="-122"/>
                <a:cs typeface="Arial" panose="020B0604020202020204" pitchFamily="34" charset="0"/>
              </a:rPr>
              <a:t>课设任务概述</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lnSpc>
                <a:spcPct val="120000"/>
              </a:lnSpc>
              <a:spcBef>
                <a:spcPts val="600"/>
              </a:spcBef>
              <a:spcAft>
                <a:spcPts val="600"/>
              </a:spcAft>
            </a:pPr>
            <a:r>
              <a:rPr lang="zh-CN" altLang="zh-CN" sz="1600" b="1" kern="100" dirty="0">
                <a:solidFill>
                  <a:srgbClr val="2EA121"/>
                </a:solidFill>
                <a:effectLst/>
                <a:latin typeface="Arial" panose="020B0604020202020204" pitchFamily="34" charset="0"/>
                <a:ea typeface="等线" panose="02010600030101010101" pitchFamily="2" charset="-122"/>
                <a:cs typeface="Arial" panose="020B0604020202020204" pitchFamily="34" charset="0"/>
              </a:rPr>
              <a:t>设计五时穿戴体联控制板，实现除乘加设计目标，</a:t>
            </a:r>
            <a:r>
              <a:rPr lang="en-US" altLang="zh-CN" sz="1600" b="1" kern="100" dirty="0">
                <a:solidFill>
                  <a:srgbClr val="2EA121"/>
                </a:solidFill>
                <a:effectLst/>
                <a:latin typeface="Arial" panose="020B0604020202020204" pitchFamily="34" charset="0"/>
                <a:ea typeface="等线" panose="02010600030101010101" pitchFamily="2" charset="-122"/>
                <a:cs typeface="Times New Roman" panose="02020603050405020304" pitchFamily="18" charset="0"/>
              </a:rPr>
              <a:t>0</a:t>
            </a:r>
            <a:r>
              <a:rPr lang="zh-CN" altLang="zh-CN" sz="1600" b="1" kern="100" dirty="0">
                <a:solidFill>
                  <a:srgbClr val="2EA121"/>
                </a:solidFill>
                <a:effectLst/>
                <a:latin typeface="Arial" panose="020B0604020202020204" pitchFamily="34" charset="0"/>
                <a:ea typeface="等线" panose="02010600030101010101" pitchFamily="2" charset="-122"/>
                <a:cs typeface="Arial" panose="020B0604020202020204" pitchFamily="34" charset="0"/>
              </a:rPr>
              <a:t>操</a:t>
            </a:r>
            <a:r>
              <a:rPr lang="en-US" altLang="zh-CN" sz="1600" b="1" kern="100" dirty="0">
                <a:solidFill>
                  <a:srgbClr val="2EA121"/>
                </a:solidFill>
                <a:effectLst/>
                <a:latin typeface="Arial" panose="020B0604020202020204" pitchFamily="34" charset="0"/>
                <a:ea typeface="等线" panose="02010600030101010101" pitchFamily="2" charset="-122"/>
                <a:cs typeface="Times New Roman" panose="02020603050405020304" pitchFamily="18" charset="0"/>
              </a:rPr>
              <a:t>UI</a:t>
            </a:r>
            <a:r>
              <a:rPr lang="zh-CN" altLang="zh-CN" sz="1600" b="1" kern="100" dirty="0">
                <a:solidFill>
                  <a:srgbClr val="2EA121"/>
                </a:solidFill>
                <a:effectLst/>
                <a:latin typeface="Arial" panose="020B0604020202020204" pitchFamily="34" charset="0"/>
                <a:ea typeface="等线" panose="02010600030101010101" pitchFamily="2" charset="-122"/>
                <a:cs typeface="Arial" panose="020B0604020202020204" pitchFamily="34" charset="0"/>
              </a:rPr>
              <a:t>，添加温控</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7" name="Rectangle 34"/>
          <p:cNvSpPr/>
          <p:nvPr/>
        </p:nvSpPr>
        <p:spPr>
          <a:xfrm>
            <a:off x="7233531" y="1898452"/>
            <a:ext cx="3341839" cy="2346476"/>
          </a:xfrm>
          <a:prstGeom prst="rect">
            <a:avLst/>
          </a:prstGeom>
        </p:spPr>
        <p:txBody>
          <a:bodyPr wrap="square">
            <a:spAutoFit/>
          </a:bodyPr>
          <a:lstStyle/>
          <a:p>
            <a:pPr marL="342900" lvl="0" indent="-342900" algn="l">
              <a:lnSpc>
                <a:spcPct val="120000"/>
              </a:lnSpc>
              <a:spcBef>
                <a:spcPts val="600"/>
              </a:spcBef>
              <a:spcAft>
                <a:spcPts val="600"/>
              </a:spcAft>
              <a:buClr>
                <a:srgbClr val="3370FF"/>
              </a:buClr>
              <a:buFont typeface="+mj-lt"/>
              <a:buAutoNum type="arabicPeriod" startAt="2"/>
            </a:pPr>
            <a:r>
              <a:rPr lang="zh-CN" altLang="zh-CN" sz="1800" b="1" kern="100" dirty="0">
                <a:solidFill>
                  <a:srgbClr val="2EA121"/>
                </a:solidFill>
                <a:effectLst/>
                <a:latin typeface="Arial" panose="020B0604020202020204" pitchFamily="34" charset="0"/>
                <a:ea typeface="等线" panose="02010600030101010101" pitchFamily="2" charset="-122"/>
                <a:cs typeface="Arial" panose="020B0604020202020204" pitchFamily="34" charset="0"/>
              </a:rPr>
              <a:t>设计软环境</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lnSpc>
                <a:spcPct val="120000"/>
              </a:lnSpc>
              <a:spcBef>
                <a:spcPts val="600"/>
              </a:spcBef>
              <a:spcAft>
                <a:spcPts val="600"/>
              </a:spcAft>
            </a:pPr>
            <a:r>
              <a:rPr lang="zh-CN" altLang="zh-CN" sz="1800" b="1" kern="100" dirty="0">
                <a:solidFill>
                  <a:srgbClr val="2EA121"/>
                </a:solidFill>
                <a:effectLst/>
                <a:latin typeface="Arial" panose="020B0604020202020204" pitchFamily="34" charset="0"/>
                <a:ea typeface="等线" panose="02010600030101010101" pitchFamily="2" charset="-122"/>
                <a:cs typeface="Arial" panose="020B0604020202020204" pitchFamily="34" charset="0"/>
              </a:rPr>
              <a:t>语言：汇编</a:t>
            </a:r>
            <a:r>
              <a:rPr lang="en-US" altLang="zh-CN" sz="1800" b="1" kern="100" dirty="0">
                <a:solidFill>
                  <a:srgbClr val="2EA121"/>
                </a:solidFill>
                <a:effectLst/>
                <a:latin typeface="Arial" panose="020B0604020202020204" pitchFamily="34" charset="0"/>
                <a:ea typeface="等线" panose="02010600030101010101" pitchFamily="2" charset="-122"/>
                <a:cs typeface="Times New Roman" panose="02020603050405020304" pitchFamily="18" charset="0"/>
              </a:rPr>
              <a:t>□ C□ Java√</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lnSpc>
                <a:spcPct val="120000"/>
              </a:lnSpc>
              <a:spcBef>
                <a:spcPts val="600"/>
              </a:spcBef>
              <a:spcAft>
                <a:spcPts val="600"/>
              </a:spcAft>
            </a:pPr>
            <a:r>
              <a:rPr lang="zh-CN" altLang="zh-CN" sz="1800" b="1" kern="100" dirty="0">
                <a:solidFill>
                  <a:srgbClr val="2EA121"/>
                </a:solidFill>
                <a:effectLst/>
                <a:latin typeface="Arial" panose="020B0604020202020204" pitchFamily="34" charset="0"/>
                <a:ea typeface="等线" panose="02010600030101010101" pitchFamily="2" charset="-122"/>
                <a:cs typeface="Arial" panose="020B0604020202020204" pitchFamily="34" charset="0"/>
              </a:rPr>
              <a:t>调试环境：</a:t>
            </a:r>
            <a:r>
              <a:rPr lang="en-US" altLang="zh-CN" sz="1800" b="1" kern="100" dirty="0">
                <a:solidFill>
                  <a:srgbClr val="2EA121"/>
                </a:solidFill>
                <a:effectLst/>
                <a:latin typeface="Arial" panose="020B0604020202020204" pitchFamily="34" charset="0"/>
                <a:ea typeface="等线" panose="02010600030101010101" pitchFamily="2" charset="-122"/>
                <a:cs typeface="Times New Roman" panose="02020603050405020304" pitchFamily="18" charset="0"/>
              </a:rPr>
              <a:t>Eclipse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lnSpc>
                <a:spcPct val="120000"/>
              </a:lnSpc>
              <a:spcBef>
                <a:spcPts val="600"/>
              </a:spcBef>
              <a:spcAft>
                <a:spcPts val="600"/>
              </a:spcAft>
            </a:pPr>
            <a:r>
              <a:rPr lang="en-US" altLang="zh-CN" sz="1800" b="1" kern="100" dirty="0">
                <a:solidFill>
                  <a:srgbClr val="2EA121"/>
                </a:solidFill>
                <a:effectLst/>
                <a:latin typeface="Arial" panose="020B0604020202020204" pitchFamily="34" charset="0"/>
                <a:ea typeface="等线" panose="02010600030101010101" pitchFamily="2" charset="-122"/>
                <a:cs typeface="Times New Roman" panose="02020603050405020304" pitchFamily="18" charset="0"/>
              </a:rPr>
              <a:t>Gitlab</a:t>
            </a:r>
            <a:r>
              <a:rPr lang="zh-CN" altLang="zh-CN" sz="1800" b="1" kern="100" dirty="0">
                <a:solidFill>
                  <a:srgbClr val="2EA121"/>
                </a:solidFill>
                <a:effectLst/>
                <a:latin typeface="Arial" panose="020B0604020202020204" pitchFamily="34" charset="0"/>
                <a:ea typeface="等线" panose="02010600030101010101" pitchFamily="2" charset="-122"/>
                <a:cs typeface="Arial" panose="020B0604020202020204" pitchFamily="34" charset="0"/>
              </a:rPr>
              <a:t>版本：</a:t>
            </a:r>
            <a:r>
              <a:rPr lang="en-US" altLang="zh-CN" sz="1800" b="1" kern="100" dirty="0">
                <a:solidFill>
                  <a:srgbClr val="2EA121"/>
                </a:solidFill>
                <a:effectLst/>
                <a:latin typeface="Arial" panose="020B0604020202020204" pitchFamily="34" charset="0"/>
                <a:ea typeface="等线" panose="02010600030101010101" pitchFamily="2" charset="-122"/>
                <a:cs typeface="Times New Roman" panose="02020603050405020304" pitchFamily="18" charset="0"/>
              </a:rPr>
              <a:t>V1.0.0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lnSpc>
                <a:spcPct val="120000"/>
              </a:lnSpc>
              <a:spcBef>
                <a:spcPts val="600"/>
              </a:spcBef>
              <a:spcAft>
                <a:spcPts val="600"/>
              </a:spcAft>
            </a:pPr>
            <a:r>
              <a:rPr lang="zh-CN" altLang="zh-CN" sz="1800" b="1" kern="100" dirty="0">
                <a:solidFill>
                  <a:srgbClr val="2EA121"/>
                </a:solidFill>
                <a:effectLst/>
                <a:latin typeface="Arial" panose="020B0604020202020204" pitchFamily="34" charset="0"/>
                <a:ea typeface="等线" panose="02010600030101010101" pitchFamily="2" charset="-122"/>
                <a:cs typeface="Arial" panose="020B0604020202020204" pitchFamily="34" charset="0"/>
              </a:rPr>
              <a:t>三栏</a:t>
            </a:r>
            <a:r>
              <a:rPr lang="en-US" altLang="zh-CN" sz="1800" b="1" kern="100" dirty="0">
                <a:solidFill>
                  <a:srgbClr val="2EA121"/>
                </a:solidFill>
                <a:effectLst/>
                <a:latin typeface="Arial" panose="020B0604020202020204" pitchFamily="34" charset="0"/>
                <a:ea typeface="等线" panose="02010600030101010101" pitchFamily="2" charset="-122"/>
                <a:cs typeface="Times New Roman" panose="02020603050405020304" pitchFamily="18" charset="0"/>
              </a:rPr>
              <a:t>OKR</a:t>
            </a:r>
            <a:r>
              <a:rPr lang="zh-CN" altLang="zh-CN" sz="1800" b="1" kern="100" dirty="0">
                <a:solidFill>
                  <a:srgbClr val="2EA121"/>
                </a:solidFill>
                <a:effectLst/>
                <a:latin typeface="Arial" panose="020B0604020202020204" pitchFamily="34" charset="0"/>
                <a:ea typeface="等线" panose="02010600030101010101" pitchFamily="2" charset="-122"/>
                <a:cs typeface="Arial" panose="020B0604020202020204" pitchFamily="34" charset="0"/>
              </a:rPr>
              <a:t>留痕状态：？</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8" name="Rectangle 35"/>
          <p:cNvSpPr/>
          <p:nvPr/>
        </p:nvSpPr>
        <p:spPr>
          <a:xfrm>
            <a:off x="3896854" y="4084953"/>
            <a:ext cx="2956432" cy="1754326"/>
          </a:xfrm>
          <a:prstGeom prst="rect">
            <a:avLst/>
          </a:prstGeom>
        </p:spPr>
        <p:txBody>
          <a:bodyPr wrap="square">
            <a:spAutoFit/>
          </a:bodyPr>
          <a:lstStyle/>
          <a:p>
            <a:pPr algn="ctr"/>
            <a:r>
              <a:rPr lang="en-US" altLang="zh-CN" sz="1800" b="1" dirty="0">
                <a:solidFill>
                  <a:srgbClr val="3370FF"/>
                </a:solidFill>
                <a:effectLst/>
                <a:latin typeface="Arial" panose="020B0604020202020204" pitchFamily="34" charset="0"/>
                <a:ea typeface="等线" panose="02010600030101010101" pitchFamily="2" charset="-122"/>
              </a:rPr>
              <a:t>3.</a:t>
            </a:r>
            <a:r>
              <a:rPr lang="zh-CN" altLang="zh-CN" sz="1800" b="1" dirty="0">
                <a:solidFill>
                  <a:srgbClr val="2EA121"/>
                </a:solidFill>
                <a:effectLst/>
                <a:latin typeface="Arial" panose="020B0604020202020204" pitchFamily="34" charset="0"/>
                <a:ea typeface="等线" panose="02010600030101010101" pitchFamily="2" charset="-122"/>
                <a:cs typeface="Arial" panose="020B0604020202020204" pitchFamily="34" charset="0"/>
              </a:rPr>
              <a:t>课设实验箱简述：实验箱以</a:t>
            </a:r>
            <a:r>
              <a:rPr lang="en-US" altLang="zh-CN" sz="1800" b="1" dirty="0">
                <a:solidFill>
                  <a:srgbClr val="2EA121"/>
                </a:solidFill>
                <a:effectLst/>
                <a:latin typeface="Arial" panose="020B0604020202020204" pitchFamily="34" charset="0"/>
                <a:ea typeface="等线" panose="02010600030101010101" pitchFamily="2" charset="-122"/>
              </a:rPr>
              <a:t>S5P6818</a:t>
            </a:r>
            <a:r>
              <a:rPr lang="zh-CN" altLang="zh-CN" sz="1800" b="1" dirty="0">
                <a:solidFill>
                  <a:srgbClr val="2EA121"/>
                </a:solidFill>
                <a:effectLst/>
                <a:latin typeface="Arial" panose="020B0604020202020204" pitchFamily="34" charset="0"/>
                <a:ea typeface="等线" panose="02010600030101010101" pitchFamily="2" charset="-122"/>
                <a:cs typeface="Arial" panose="020B0604020202020204" pitchFamily="34" charset="0"/>
              </a:rPr>
              <a:t>作为处理器，</a:t>
            </a:r>
            <a:r>
              <a:rPr lang="en-US" altLang="zh-CN" sz="1800" b="1" dirty="0">
                <a:solidFill>
                  <a:srgbClr val="2EA121"/>
                </a:solidFill>
                <a:effectLst/>
                <a:latin typeface="Arial" panose="020B0604020202020204" pitchFamily="34" charset="0"/>
                <a:ea typeface="等线" panose="02010600030101010101" pitchFamily="2" charset="-122"/>
              </a:rPr>
              <a:t>ARM Cortex-A53</a:t>
            </a:r>
            <a:r>
              <a:rPr lang="zh-CN" altLang="zh-CN" sz="1800" b="1" dirty="0">
                <a:solidFill>
                  <a:srgbClr val="2EA121"/>
                </a:solidFill>
                <a:effectLst/>
                <a:latin typeface="Arial" panose="020B0604020202020204" pitchFamily="34" charset="0"/>
                <a:ea typeface="等线" panose="02010600030101010101" pitchFamily="2" charset="-122"/>
                <a:cs typeface="Arial" panose="020B0604020202020204" pitchFamily="34" charset="0"/>
              </a:rPr>
              <a:t>为核心，采用</a:t>
            </a:r>
            <a:r>
              <a:rPr lang="en-US" altLang="zh-CN" sz="1800" b="1" dirty="0">
                <a:solidFill>
                  <a:srgbClr val="2EA121"/>
                </a:solidFill>
                <a:effectLst/>
                <a:latin typeface="Arial" panose="020B0604020202020204" pitchFamily="34" charset="0"/>
                <a:ea typeface="等线" panose="02010600030101010101" pitchFamily="2" charset="-122"/>
              </a:rPr>
              <a:t>ARMv8-A </a:t>
            </a:r>
            <a:r>
              <a:rPr lang="zh-CN" altLang="zh-CN" sz="1800" b="1" dirty="0">
                <a:solidFill>
                  <a:srgbClr val="2EA121"/>
                </a:solidFill>
                <a:effectLst/>
                <a:latin typeface="Arial" panose="020B0604020202020204" pitchFamily="34" charset="0"/>
                <a:ea typeface="等线" panose="02010600030101010101" pitchFamily="2" charset="-122"/>
                <a:cs typeface="Arial" panose="020B0604020202020204" pitchFamily="34" charset="0"/>
              </a:rPr>
              <a:t>架构，具有丰富的功能接口以及可扩展的功能模块。</a:t>
            </a:r>
            <a:endParaRPr lang="en-US" sz="1600" dirty="0">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1616630" y="2341708"/>
            <a:ext cx="1569660" cy="369332"/>
          </a:xfrm>
          <a:prstGeom prst="rect">
            <a:avLst/>
          </a:prstGeom>
        </p:spPr>
        <p:txBody>
          <a:bodyPr wrap="none">
            <a:spAutoFit/>
          </a:bodyPr>
          <a:lstStyle/>
          <a:p>
            <a:pPr algn="ctr"/>
            <a:r>
              <a:rPr lang="zh-CN" altLang="zh-CN" sz="1800" b="1" dirty="0">
                <a:solidFill>
                  <a:srgbClr val="1F2329"/>
                </a:solidFill>
                <a:effectLst/>
                <a:latin typeface="Arial" panose="020B0604020202020204" pitchFamily="34" charset="0"/>
                <a:ea typeface="等线" panose="02010600030101010101" pitchFamily="2" charset="-122"/>
                <a:cs typeface="Arial" panose="020B0604020202020204" pitchFamily="34" charset="0"/>
              </a:rPr>
              <a:t>任务总体概述</a:t>
            </a:r>
            <a:endParaRPr lang="zh-CN" altLang="en-US" dirty="0">
              <a:solidFill>
                <a:schemeClr val="bg1"/>
              </a:solidFill>
              <a:latin typeface="思源黑体 CN Normal" panose="020B0400000000000000" pitchFamily="34" charset="-122"/>
              <a:ea typeface="思源黑体 CN Normal" panose="020B0400000000000000" pitchFamily="34"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sp>
        <p:nvSpPr>
          <p:cNvPr id="2" name="文本框 1"/>
          <p:cNvSpPr txBox="1"/>
          <p:nvPr/>
        </p:nvSpPr>
        <p:spPr>
          <a:xfrm>
            <a:off x="574695" y="497861"/>
            <a:ext cx="3540105" cy="52322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2.1 </a:t>
            </a:r>
            <a:r>
              <a:rPr lang="zh-CN" altLang="en-US" sz="2800" b="1" dirty="0">
                <a:solidFill>
                  <a:srgbClr val="7B68A1"/>
                </a:solidFill>
                <a:latin typeface="思源黑体 CN Normal" panose="020B0400000000000000" pitchFamily="34" charset="-122"/>
                <a:ea typeface="思源黑体 CN Normal" panose="020B0400000000000000" pitchFamily="34" charset="-122"/>
              </a:rPr>
              <a:t>研究方法</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3" name="矩形 2"/>
          <p:cNvSpPr/>
          <p:nvPr/>
        </p:nvSpPr>
        <p:spPr>
          <a:xfrm>
            <a:off x="574695" y="1018721"/>
            <a:ext cx="4350773" cy="415498"/>
          </a:xfrm>
          <a:prstGeom prst="rect">
            <a:avLst/>
          </a:prstGeom>
        </p:spPr>
        <p:txBody>
          <a:bodyPr wrap="square">
            <a:spAutoFit/>
          </a:bodyPr>
          <a:lstStyle/>
          <a:p>
            <a:pPr>
              <a:lnSpc>
                <a:spcPct val="150000"/>
              </a:lnSpc>
            </a:pPr>
            <a:r>
              <a:rPr lang="en-US" altLang="zh-CN" sz="700" dirty="0">
                <a:solidFill>
                  <a:srgbClr val="7B68A1"/>
                </a:solidFill>
                <a:latin typeface="思源黑体 CN Normal" panose="020B0400000000000000" pitchFamily="34" charset="-122"/>
                <a:ea typeface="思源黑体 CN Normal" panose="020B0400000000000000" pitchFamily="34" charset="-122"/>
              </a:rPr>
              <a:t>The graduation defense is a one – to - one game, and you need to show a strong gas field alone on the stage to withstand the pressure of at least five judges from the Defense Committee.</a:t>
            </a:r>
            <a:endParaRPr lang="en-US" altLang="zh-CN" sz="700" dirty="0">
              <a:solidFill>
                <a:srgbClr val="7B68A1"/>
              </a:solidFill>
              <a:latin typeface="思源黑体 CN Normal" panose="020B0400000000000000" pitchFamily="34" charset="-122"/>
              <a:ea typeface="思源黑体 CN Normal" panose="020B0400000000000000" pitchFamily="34" charset="-122"/>
            </a:endParaRPr>
          </a:p>
        </p:txBody>
      </p:sp>
      <p:sp>
        <p:nvSpPr>
          <p:cNvPr id="4" name="Freeform 1"/>
          <p:cNvSpPr/>
          <p:nvPr/>
        </p:nvSpPr>
        <p:spPr>
          <a:xfrm>
            <a:off x="1054330" y="2154112"/>
            <a:ext cx="2159767" cy="744527"/>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solidFill>
            <a:srgbClr val="7B68A1"/>
          </a:solidFill>
          <a:ln>
            <a:noFill/>
          </a:ln>
        </p:spPr>
        <p:style>
          <a:lnRef idx="2">
            <a:schemeClr val="accent3">
              <a:tint val="40000"/>
              <a:alpha val="90000"/>
              <a:hueOff val="230682"/>
              <a:satOff val="33626"/>
              <a:lumOff val="2509"/>
              <a:alphaOff val="0"/>
            </a:schemeClr>
          </a:lnRef>
          <a:fillRef idx="1">
            <a:schemeClr val="accent3">
              <a:tint val="40000"/>
              <a:alpha val="90000"/>
              <a:hueOff val="230682"/>
              <a:satOff val="33626"/>
              <a:lumOff val="2509"/>
              <a:alphaOff val="0"/>
            </a:schemeClr>
          </a:fillRef>
          <a:effectRef idx="0">
            <a:schemeClr val="accent3">
              <a:tint val="40000"/>
              <a:alpha val="90000"/>
              <a:hueOff val="230682"/>
              <a:satOff val="33626"/>
              <a:lumOff val="2509"/>
              <a:alphaOff val="0"/>
            </a:schemeClr>
          </a:effectRef>
          <a:fontRef idx="minor">
            <a:schemeClr val="dk1">
              <a:hueOff val="0"/>
              <a:satOff val="0"/>
              <a:lumOff val="0"/>
              <a:alphaOff val="0"/>
            </a:schemeClr>
          </a:fontRef>
        </p:style>
        <p:txBody>
          <a:bodyPr spcFirstLastPara="0" vert="horz" wrap="square" lIns="582137" tIns="121839" rIns="280904" bIns="121839" numCol="1" spcCol="1270" anchor="ctr" anchorCtr="0">
            <a:noAutofit/>
          </a:bodyPr>
          <a:lstStyle/>
          <a:p>
            <a:pPr marL="171450" lvl="1" indent="-171450" defTabSz="711200">
              <a:lnSpc>
                <a:spcPct val="90000"/>
              </a:lnSpc>
              <a:spcBef>
                <a:spcPct val="0"/>
              </a:spcBef>
              <a:spcAft>
                <a:spcPct val="15000"/>
              </a:spcAft>
              <a:buChar char="•"/>
            </a:pPr>
            <a:endParaRPr lang="id-ID" sz="1600">
              <a:ln w="0"/>
              <a:solidFill>
                <a:schemeClr val="tx1"/>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a:p>
            <a:pPr marL="171450" lvl="1" indent="-171450" defTabSz="711200">
              <a:lnSpc>
                <a:spcPct val="90000"/>
              </a:lnSpc>
              <a:spcBef>
                <a:spcPct val="0"/>
              </a:spcBef>
              <a:spcAft>
                <a:spcPct val="15000"/>
              </a:spcAft>
              <a:buChar char="•"/>
            </a:pPr>
            <a:endParaRPr lang="id-ID" sz="1600">
              <a:ln w="0"/>
              <a:solidFill>
                <a:schemeClr val="tx1"/>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5" name="Freeform 5"/>
          <p:cNvSpPr/>
          <p:nvPr/>
        </p:nvSpPr>
        <p:spPr>
          <a:xfrm>
            <a:off x="478807" y="1950374"/>
            <a:ext cx="1152002" cy="1152002"/>
          </a:xfrm>
          <a:custGeom>
            <a:avLst/>
            <a:gdLst>
              <a:gd name="connsiteX0" fmla="*/ 0 w 1152002"/>
              <a:gd name="connsiteY0" fmla="*/ 576001 h 1152002"/>
              <a:gd name="connsiteX1" fmla="*/ 576001 w 1152002"/>
              <a:gd name="connsiteY1" fmla="*/ 0 h 1152002"/>
              <a:gd name="connsiteX2" fmla="*/ 1152002 w 1152002"/>
              <a:gd name="connsiteY2" fmla="*/ 576001 h 1152002"/>
              <a:gd name="connsiteX3" fmla="*/ 576001 w 1152002"/>
              <a:gd name="connsiteY3" fmla="*/ 1152002 h 1152002"/>
              <a:gd name="connsiteX4" fmla="*/ 0 w 1152002"/>
              <a:gd name="connsiteY4" fmla="*/ 576001 h 115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002" h="1152002">
                <a:moveTo>
                  <a:pt x="0" y="576001"/>
                </a:moveTo>
                <a:cubicBezTo>
                  <a:pt x="0" y="257884"/>
                  <a:pt x="257884" y="0"/>
                  <a:pt x="576001" y="0"/>
                </a:cubicBezTo>
                <a:cubicBezTo>
                  <a:pt x="894118" y="0"/>
                  <a:pt x="1152002" y="257884"/>
                  <a:pt x="1152002" y="576001"/>
                </a:cubicBezTo>
                <a:cubicBezTo>
                  <a:pt x="1152002" y="894118"/>
                  <a:pt x="894118" y="1152002"/>
                  <a:pt x="576001" y="1152002"/>
                </a:cubicBezTo>
                <a:cubicBezTo>
                  <a:pt x="257884" y="1152002"/>
                  <a:pt x="0" y="894118"/>
                  <a:pt x="0" y="576001"/>
                </a:cubicBezTo>
                <a:close/>
              </a:path>
            </a:pathLst>
          </a:custGeom>
          <a:solidFill>
            <a:srgbClr val="7B68A1"/>
          </a:solidFill>
          <a:ln w="38100">
            <a:solidFill>
              <a:schemeClr val="bg1"/>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5852" tIns="185852" rIns="185852" bIns="185852" numCol="1" spcCol="1270" anchor="ctr" anchorCtr="0">
            <a:noAutofit/>
          </a:bodyPr>
          <a:lstStyle/>
          <a:p>
            <a:pPr lvl="0" algn="ctr" defTabSz="1200150">
              <a:lnSpc>
                <a:spcPct val="90000"/>
              </a:lnSpc>
              <a:spcBef>
                <a:spcPct val="0"/>
              </a:spcBef>
              <a:spcAft>
                <a:spcPct val="35000"/>
              </a:spcAft>
            </a:pPr>
            <a:endParaRPr lang="id-ID" sz="2700" kern="1200">
              <a:latin typeface="思源黑体 CN Normal" panose="020B0400000000000000" pitchFamily="34" charset="-122"/>
              <a:ea typeface="思源黑体 CN Normal" panose="020B0400000000000000" pitchFamily="34" charset="-122"/>
            </a:endParaRPr>
          </a:p>
        </p:txBody>
      </p:sp>
      <p:sp>
        <p:nvSpPr>
          <p:cNvPr id="6" name="Freeform 39"/>
          <p:cNvSpPr>
            <a:spLocks noChangeAspect="1" noEditPoints="1"/>
          </p:cNvSpPr>
          <p:nvPr/>
        </p:nvSpPr>
        <p:spPr bwMode="auto">
          <a:xfrm>
            <a:off x="895314" y="2313349"/>
            <a:ext cx="323026" cy="426051"/>
          </a:xfrm>
          <a:custGeom>
            <a:avLst/>
            <a:gdLst>
              <a:gd name="T0" fmla="*/ 256 w 256"/>
              <a:gd name="T1" fmla="*/ 48 h 336"/>
              <a:gd name="T2" fmla="*/ 208 w 256"/>
              <a:gd name="T3" fmla="*/ 0 h 336"/>
              <a:gd name="T4" fmla="*/ 160 w 256"/>
              <a:gd name="T5" fmla="*/ 48 h 336"/>
              <a:gd name="T6" fmla="*/ 188 w 256"/>
              <a:gd name="T7" fmla="*/ 92 h 336"/>
              <a:gd name="T8" fmla="*/ 122 w 256"/>
              <a:gd name="T9" fmla="*/ 150 h 336"/>
              <a:gd name="T10" fmla="*/ 67 w 256"/>
              <a:gd name="T11" fmla="*/ 174 h 336"/>
              <a:gd name="T12" fmla="*/ 67 w 256"/>
              <a:gd name="T13" fmla="*/ 92 h 336"/>
              <a:gd name="T14" fmla="*/ 96 w 256"/>
              <a:gd name="T15" fmla="*/ 48 h 336"/>
              <a:gd name="T16" fmla="*/ 48 w 256"/>
              <a:gd name="T17" fmla="*/ 0 h 336"/>
              <a:gd name="T18" fmla="*/ 0 w 256"/>
              <a:gd name="T19" fmla="*/ 48 h 336"/>
              <a:gd name="T20" fmla="*/ 29 w 256"/>
              <a:gd name="T21" fmla="*/ 92 h 336"/>
              <a:gd name="T22" fmla="*/ 29 w 256"/>
              <a:gd name="T23" fmla="*/ 244 h 336"/>
              <a:gd name="T24" fmla="*/ 0 w 256"/>
              <a:gd name="T25" fmla="*/ 288 h 336"/>
              <a:gd name="T26" fmla="*/ 48 w 256"/>
              <a:gd name="T27" fmla="*/ 336 h 336"/>
              <a:gd name="T28" fmla="*/ 96 w 256"/>
              <a:gd name="T29" fmla="*/ 288 h 336"/>
              <a:gd name="T30" fmla="*/ 68 w 256"/>
              <a:gd name="T31" fmla="*/ 244 h 336"/>
              <a:gd name="T32" fmla="*/ 133 w 256"/>
              <a:gd name="T33" fmla="*/ 186 h 336"/>
              <a:gd name="T34" fmla="*/ 226 w 256"/>
              <a:gd name="T35" fmla="*/ 92 h 336"/>
              <a:gd name="T36" fmla="*/ 256 w 256"/>
              <a:gd name="T37" fmla="*/ 48 h 336"/>
              <a:gd name="T38" fmla="*/ 20 w 256"/>
              <a:gd name="T39" fmla="*/ 48 h 336"/>
              <a:gd name="T40" fmla="*/ 48 w 256"/>
              <a:gd name="T41" fmla="*/ 20 h 336"/>
              <a:gd name="T42" fmla="*/ 75 w 256"/>
              <a:gd name="T43" fmla="*/ 48 h 336"/>
              <a:gd name="T44" fmla="*/ 48 w 256"/>
              <a:gd name="T45" fmla="*/ 76 h 336"/>
              <a:gd name="T46" fmla="*/ 20 w 256"/>
              <a:gd name="T47" fmla="*/ 48 h 336"/>
              <a:gd name="T48" fmla="*/ 48 w 256"/>
              <a:gd name="T49" fmla="*/ 316 h 336"/>
              <a:gd name="T50" fmla="*/ 20 w 256"/>
              <a:gd name="T51" fmla="*/ 288 h 336"/>
              <a:gd name="T52" fmla="*/ 48 w 256"/>
              <a:gd name="T53" fmla="*/ 260 h 336"/>
              <a:gd name="T54" fmla="*/ 75 w 256"/>
              <a:gd name="T55" fmla="*/ 288 h 336"/>
              <a:gd name="T56" fmla="*/ 48 w 256"/>
              <a:gd name="T57" fmla="*/ 316 h 336"/>
              <a:gd name="T58" fmla="*/ 208 w 256"/>
              <a:gd name="T59" fmla="*/ 76 h 336"/>
              <a:gd name="T60" fmla="*/ 180 w 256"/>
              <a:gd name="T61" fmla="*/ 48 h 336"/>
              <a:gd name="T62" fmla="*/ 208 w 256"/>
              <a:gd name="T63" fmla="*/ 20 h 336"/>
              <a:gd name="T64" fmla="*/ 235 w 256"/>
              <a:gd name="T65" fmla="*/ 48 h 336"/>
              <a:gd name="T66" fmla="*/ 208 w 256"/>
              <a:gd name="T67" fmla="*/ 7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336">
                <a:moveTo>
                  <a:pt x="256" y="48"/>
                </a:moveTo>
                <a:cubicBezTo>
                  <a:pt x="256" y="21"/>
                  <a:pt x="234" y="0"/>
                  <a:pt x="208" y="0"/>
                </a:cubicBezTo>
                <a:cubicBezTo>
                  <a:pt x="181" y="0"/>
                  <a:pt x="160" y="21"/>
                  <a:pt x="160" y="48"/>
                </a:cubicBezTo>
                <a:cubicBezTo>
                  <a:pt x="160" y="67"/>
                  <a:pt x="171" y="84"/>
                  <a:pt x="188" y="92"/>
                </a:cubicBezTo>
                <a:cubicBezTo>
                  <a:pt x="183" y="131"/>
                  <a:pt x="158" y="138"/>
                  <a:pt x="122" y="150"/>
                </a:cubicBezTo>
                <a:cubicBezTo>
                  <a:pt x="105" y="155"/>
                  <a:pt x="84" y="162"/>
                  <a:pt x="67" y="174"/>
                </a:cubicBezTo>
                <a:cubicBezTo>
                  <a:pt x="67" y="92"/>
                  <a:pt x="67" y="92"/>
                  <a:pt x="67" y="92"/>
                </a:cubicBezTo>
                <a:cubicBezTo>
                  <a:pt x="84" y="85"/>
                  <a:pt x="96" y="68"/>
                  <a:pt x="96" y="48"/>
                </a:cubicBez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2"/>
                  <a:pt x="68" y="244"/>
                </a:cubicBezTo>
                <a:cubicBezTo>
                  <a:pt x="72" y="205"/>
                  <a:pt x="97" y="197"/>
                  <a:pt x="133" y="186"/>
                </a:cubicBezTo>
                <a:cubicBezTo>
                  <a:pt x="170" y="175"/>
                  <a:pt x="220" y="159"/>
                  <a:pt x="226" y="92"/>
                </a:cubicBezTo>
                <a:cubicBezTo>
                  <a:pt x="244" y="85"/>
                  <a:pt x="256" y="68"/>
                  <a:pt x="256" y="48"/>
                </a:cubicBezTo>
                <a:close/>
                <a:moveTo>
                  <a:pt x="20" y="48"/>
                </a:moveTo>
                <a:cubicBezTo>
                  <a:pt x="20" y="33"/>
                  <a:pt x="32" y="20"/>
                  <a:pt x="48" y="20"/>
                </a:cubicBezTo>
                <a:cubicBezTo>
                  <a:pt x="63" y="20"/>
                  <a:pt x="75" y="33"/>
                  <a:pt x="75" y="48"/>
                </a:cubicBezTo>
                <a:cubicBezTo>
                  <a:pt x="75" y="63"/>
                  <a:pt x="63" y="76"/>
                  <a:pt x="48" y="76"/>
                </a:cubicBezTo>
                <a:cubicBezTo>
                  <a:pt x="32" y="76"/>
                  <a:pt x="20" y="63"/>
                  <a:pt x="20" y="48"/>
                </a:cubicBezTo>
                <a:close/>
                <a:moveTo>
                  <a:pt x="48" y="316"/>
                </a:moveTo>
                <a:cubicBezTo>
                  <a:pt x="32" y="316"/>
                  <a:pt x="20" y="303"/>
                  <a:pt x="20" y="288"/>
                </a:cubicBezTo>
                <a:cubicBezTo>
                  <a:pt x="20" y="273"/>
                  <a:pt x="32" y="260"/>
                  <a:pt x="48" y="260"/>
                </a:cubicBezTo>
                <a:cubicBezTo>
                  <a:pt x="63" y="260"/>
                  <a:pt x="75" y="273"/>
                  <a:pt x="75" y="288"/>
                </a:cubicBezTo>
                <a:cubicBezTo>
                  <a:pt x="75" y="303"/>
                  <a:pt x="63" y="316"/>
                  <a:pt x="48" y="316"/>
                </a:cubicBezTo>
                <a:close/>
                <a:moveTo>
                  <a:pt x="208" y="76"/>
                </a:moveTo>
                <a:cubicBezTo>
                  <a:pt x="192" y="76"/>
                  <a:pt x="180" y="63"/>
                  <a:pt x="180" y="48"/>
                </a:cubicBezTo>
                <a:cubicBezTo>
                  <a:pt x="180" y="33"/>
                  <a:pt x="192" y="20"/>
                  <a:pt x="208" y="20"/>
                </a:cubicBezTo>
                <a:cubicBezTo>
                  <a:pt x="223" y="20"/>
                  <a:pt x="235" y="33"/>
                  <a:pt x="235" y="48"/>
                </a:cubicBezTo>
                <a:cubicBezTo>
                  <a:pt x="235" y="63"/>
                  <a:pt x="223" y="76"/>
                  <a:pt x="208" y="76"/>
                </a:cubicBezTo>
                <a:close/>
              </a:path>
            </a:pathLst>
          </a:custGeom>
          <a:solidFill>
            <a:schemeClr val="bg1"/>
          </a:solidFill>
          <a:ln>
            <a:noFill/>
          </a:ln>
        </p:spPr>
        <p:txBody>
          <a:bodyPr vert="horz" wrap="square" lIns="91440" tIns="45720" rIns="91440" bIns="45720" numCol="1" anchor="t" anchorCtr="0" compatLnSpc="1"/>
          <a:lstStyle/>
          <a:p>
            <a:endParaRPr lang="en-US" dirty="0">
              <a:latin typeface="思源黑体 CN Normal" panose="020B0400000000000000" pitchFamily="34" charset="-122"/>
              <a:ea typeface="思源黑体 CN Normal" panose="020B0400000000000000" pitchFamily="34" charset="-122"/>
            </a:endParaRPr>
          </a:p>
        </p:txBody>
      </p:sp>
      <p:cxnSp>
        <p:nvCxnSpPr>
          <p:cNvPr id="13" name="Straight Connector 18"/>
          <p:cNvCxnSpPr/>
          <p:nvPr/>
        </p:nvCxnSpPr>
        <p:spPr>
          <a:xfrm>
            <a:off x="3214097" y="2502947"/>
            <a:ext cx="386942" cy="0"/>
          </a:xfrm>
          <a:prstGeom prst="line">
            <a:avLst/>
          </a:prstGeom>
          <a:ln w="25400" cmpd="sng">
            <a:solidFill>
              <a:srgbClr val="3E4E66"/>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16" name="Rectangle 32"/>
          <p:cNvSpPr/>
          <p:nvPr/>
        </p:nvSpPr>
        <p:spPr>
          <a:xfrm>
            <a:off x="3972269" y="1967309"/>
            <a:ext cx="2956432" cy="1886799"/>
          </a:xfrm>
          <a:prstGeom prst="rect">
            <a:avLst/>
          </a:prstGeom>
        </p:spPr>
        <p:txBody>
          <a:bodyPr wrap="square">
            <a:spAutoFit/>
          </a:bodyPr>
          <a:lstStyle/>
          <a:p>
            <a:pPr lvl="0" algn="l">
              <a:lnSpc>
                <a:spcPct val="120000"/>
              </a:lnSpc>
              <a:spcBef>
                <a:spcPts val="600"/>
              </a:spcBef>
              <a:spcAft>
                <a:spcPts val="600"/>
              </a:spcAft>
              <a:buClr>
                <a:srgbClr val="3370FF"/>
              </a:buClr>
            </a:pPr>
            <a:r>
              <a:rPr lang="zh-CN" altLang="zh-CN" sz="1800" b="1" dirty="0">
                <a:solidFill>
                  <a:srgbClr val="1F2329"/>
                </a:solidFill>
                <a:effectLst/>
                <a:latin typeface="Arial" panose="020B0604020202020204" pitchFamily="34" charset="0"/>
                <a:ea typeface="等线" panose="02010600030101010101" pitchFamily="2" charset="-122"/>
                <a:cs typeface="Arial" panose="020B0604020202020204" pitchFamily="34" charset="0"/>
              </a:rPr>
              <a:t>【除法则结果描述】</a:t>
            </a:r>
            <a:endParaRPr lang="en-US" altLang="zh-CN" sz="1800" b="1" dirty="0">
              <a:solidFill>
                <a:srgbClr val="1F2329"/>
              </a:solidFill>
              <a:effectLst/>
              <a:latin typeface="Arial" panose="020B0604020202020204" pitchFamily="34" charset="0"/>
              <a:ea typeface="等线" panose="02010600030101010101" pitchFamily="2" charset="-122"/>
              <a:cs typeface="Arial" panose="020B0604020202020204" pitchFamily="34" charset="0"/>
            </a:endParaRPr>
          </a:p>
          <a:p>
            <a:pPr lvl="0" algn="l">
              <a:lnSpc>
                <a:spcPct val="120000"/>
              </a:lnSpc>
              <a:spcBef>
                <a:spcPts val="600"/>
              </a:spcBef>
              <a:spcAft>
                <a:spcPts val="600"/>
              </a:spcAft>
              <a:buClr>
                <a:srgbClr val="3370FF"/>
              </a:buClr>
            </a:pPr>
            <a:r>
              <a:rPr lang="zh-CN" altLang="zh-CN" sz="1800" b="1" dirty="0">
                <a:solidFill>
                  <a:srgbClr val="2EA121"/>
                </a:solidFill>
                <a:effectLst/>
                <a:latin typeface="Arial" panose="020B0604020202020204" pitchFamily="34" charset="0"/>
                <a:ea typeface="等线" panose="02010600030101010101" pitchFamily="2" charset="-122"/>
                <a:cs typeface="Arial" panose="020B0604020202020204" pitchFamily="34" charset="0"/>
              </a:rPr>
              <a:t>本元追溯、本元交叉，简洁刚性，全向互联设计，驾控算子设计。文档、展示、代码中三级体现</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7" name="Rectangle 34"/>
          <p:cNvSpPr/>
          <p:nvPr/>
        </p:nvSpPr>
        <p:spPr>
          <a:xfrm>
            <a:off x="7233531" y="1898452"/>
            <a:ext cx="3341839" cy="2219197"/>
          </a:xfrm>
          <a:prstGeom prst="rect">
            <a:avLst/>
          </a:prstGeom>
        </p:spPr>
        <p:txBody>
          <a:bodyPr wrap="square">
            <a:spAutoFit/>
          </a:bodyPr>
          <a:lstStyle/>
          <a:p>
            <a:pPr lvl="0" algn="l">
              <a:lnSpc>
                <a:spcPct val="120000"/>
              </a:lnSpc>
              <a:spcBef>
                <a:spcPts val="600"/>
              </a:spcBef>
              <a:spcAft>
                <a:spcPts val="600"/>
              </a:spcAft>
              <a:buClr>
                <a:srgbClr val="3370FF"/>
              </a:buClr>
            </a:pPr>
            <a:r>
              <a:rPr lang="zh-CN" altLang="zh-CN" sz="1800" b="1" dirty="0">
                <a:solidFill>
                  <a:srgbClr val="1F2329"/>
                </a:solidFill>
                <a:effectLst/>
                <a:latin typeface="Arial" panose="020B0604020202020204" pitchFamily="34" charset="0"/>
                <a:ea typeface="等线" panose="02010600030101010101" pitchFamily="2" charset="-122"/>
                <a:cs typeface="Arial" panose="020B0604020202020204" pitchFamily="34" charset="0"/>
              </a:rPr>
              <a:t>【乘法则结果描述】</a:t>
            </a:r>
            <a:endParaRPr lang="en-US" altLang="zh-CN" sz="1800" b="1" dirty="0">
              <a:solidFill>
                <a:srgbClr val="1F2329"/>
              </a:solidFill>
              <a:effectLst/>
              <a:latin typeface="Arial" panose="020B0604020202020204" pitchFamily="34" charset="0"/>
              <a:ea typeface="等线" panose="02010600030101010101" pitchFamily="2" charset="-122"/>
              <a:cs typeface="Arial" panose="020B0604020202020204" pitchFamily="34" charset="0"/>
            </a:endParaRPr>
          </a:p>
          <a:p>
            <a:pPr lvl="0" algn="l">
              <a:lnSpc>
                <a:spcPct val="120000"/>
              </a:lnSpc>
              <a:spcBef>
                <a:spcPts val="600"/>
              </a:spcBef>
              <a:spcAft>
                <a:spcPts val="600"/>
              </a:spcAft>
              <a:buClr>
                <a:srgbClr val="3370FF"/>
              </a:buClr>
            </a:pPr>
            <a:r>
              <a:rPr lang="zh-CN" altLang="zh-CN" sz="1800" b="1" dirty="0">
                <a:solidFill>
                  <a:srgbClr val="2EA121"/>
                </a:solidFill>
                <a:effectLst/>
                <a:latin typeface="Arial" panose="020B0604020202020204" pitchFamily="34" charset="0"/>
                <a:ea typeface="等线" panose="02010600030101010101" pitchFamily="2" charset="-122"/>
                <a:cs typeface="Arial" panose="020B0604020202020204" pitchFamily="34" charset="0"/>
              </a:rPr>
              <a:t>固本增强，群组协同，自治互助。放大，变姿、结伴、智能穿戴设备状态检测控制，组织互联控制器，</a:t>
            </a:r>
            <a:r>
              <a:rPr lang="en-US" altLang="zh-CN" sz="1800" b="1" dirty="0">
                <a:solidFill>
                  <a:srgbClr val="2EA121"/>
                </a:solidFill>
                <a:effectLst/>
                <a:latin typeface="Arial" panose="020B0604020202020204" pitchFamily="34" charset="0"/>
                <a:ea typeface="等线" panose="02010600030101010101" pitchFamily="2" charset="-122"/>
              </a:rPr>
              <a:t>AI</a:t>
            </a:r>
            <a:r>
              <a:rPr lang="zh-CN" altLang="zh-CN" sz="1800" b="1" dirty="0">
                <a:solidFill>
                  <a:srgbClr val="2EA121"/>
                </a:solidFill>
                <a:effectLst/>
                <a:latin typeface="Arial" panose="020B0604020202020204" pitchFamily="34" charset="0"/>
                <a:ea typeface="等线" panose="02010600030101010101" pitchFamily="2" charset="-122"/>
                <a:cs typeface="Arial" panose="020B0604020202020204" pitchFamily="34" charset="0"/>
              </a:rPr>
              <a:t>赋能操控。文档、展示、代码中三级体现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8" name="Rectangle 35"/>
          <p:cNvSpPr/>
          <p:nvPr/>
        </p:nvSpPr>
        <p:spPr>
          <a:xfrm>
            <a:off x="3896854" y="4084953"/>
            <a:ext cx="3264342" cy="1754326"/>
          </a:xfrm>
          <a:prstGeom prst="rect">
            <a:avLst/>
          </a:prstGeom>
        </p:spPr>
        <p:txBody>
          <a:bodyPr wrap="square">
            <a:spAutoFit/>
          </a:bodyPr>
          <a:lstStyle/>
          <a:p>
            <a:r>
              <a:rPr lang="zh-CN" altLang="zh-CN" sz="1800" b="1" dirty="0">
                <a:solidFill>
                  <a:srgbClr val="1F2329"/>
                </a:solidFill>
                <a:effectLst/>
                <a:latin typeface="Arial" panose="020B0604020202020204" pitchFamily="34" charset="0"/>
                <a:ea typeface="等线" panose="02010600030101010101" pitchFamily="2" charset="-122"/>
                <a:cs typeface="Arial" panose="020B0604020202020204" pitchFamily="34" charset="0"/>
              </a:rPr>
              <a:t>【加法则结果描述】</a:t>
            </a:r>
            <a:endParaRPr lang="en-US" altLang="zh-CN" sz="1800" b="1" dirty="0">
              <a:solidFill>
                <a:srgbClr val="1F2329"/>
              </a:solidFill>
              <a:effectLst/>
              <a:latin typeface="Arial" panose="020B0604020202020204" pitchFamily="34" charset="0"/>
              <a:ea typeface="等线" panose="02010600030101010101" pitchFamily="2" charset="-122"/>
              <a:cs typeface="Arial" panose="020B0604020202020204" pitchFamily="34" charset="0"/>
            </a:endParaRPr>
          </a:p>
          <a:p>
            <a:r>
              <a:rPr lang="zh-CN" altLang="zh-CN" sz="1800" b="1" dirty="0">
                <a:solidFill>
                  <a:srgbClr val="2EA121"/>
                </a:solidFill>
                <a:effectLst/>
                <a:latin typeface="Arial" panose="020B0604020202020204" pitchFamily="34" charset="0"/>
                <a:ea typeface="等线" panose="02010600030101010101" pitchFamily="2" charset="-122"/>
                <a:cs typeface="Arial" panose="020B0604020202020204" pitchFamily="34" charset="0"/>
              </a:rPr>
              <a:t>自我排异、回滚包容、提高体验稳定度。品质效率共生，回滚定制，单一设备测试—体联测试—多设备联系互联。文档、展示、代码中三级体现</a:t>
            </a:r>
            <a:endParaRPr lang="en-US" sz="1600" dirty="0">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1616638" y="2341708"/>
            <a:ext cx="1569660" cy="369332"/>
          </a:xfrm>
          <a:prstGeom prst="rect">
            <a:avLst/>
          </a:prstGeom>
        </p:spPr>
        <p:txBody>
          <a:bodyPr wrap="none">
            <a:spAutoFit/>
          </a:bodyPr>
          <a:lstStyle/>
          <a:p>
            <a:pPr algn="ctr"/>
            <a:r>
              <a:rPr lang="zh-CN" altLang="en-US" sz="1800" b="1" dirty="0">
                <a:solidFill>
                  <a:srgbClr val="1F2329"/>
                </a:solidFill>
                <a:effectLst/>
                <a:latin typeface="Arial" panose="020B0604020202020204" pitchFamily="34" charset="0"/>
                <a:ea typeface="等线" panose="02010600030101010101" pitchFamily="2" charset="-122"/>
                <a:cs typeface="Arial" panose="020B0604020202020204" pitchFamily="34" charset="0"/>
              </a:rPr>
              <a:t>乘除加三法则</a:t>
            </a:r>
            <a:endParaRPr lang="zh-CN" altLang="en-US" dirty="0">
              <a:solidFill>
                <a:schemeClr val="bg1"/>
              </a:solidFill>
              <a:latin typeface="思源黑体 CN Normal" panose="020B0400000000000000" pitchFamily="34" charset="-122"/>
              <a:ea typeface="思源黑体 CN Normal" panose="020B0400000000000000" pitchFamily="34"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sp>
        <p:nvSpPr>
          <p:cNvPr id="22" name="文本框 21"/>
          <p:cNvSpPr txBox="1"/>
          <p:nvPr/>
        </p:nvSpPr>
        <p:spPr>
          <a:xfrm>
            <a:off x="1002303" y="3585061"/>
            <a:ext cx="10187404" cy="1015663"/>
          </a:xfrm>
          <a:prstGeom prst="rect">
            <a:avLst/>
          </a:prstGeom>
          <a:noFill/>
        </p:spPr>
        <p:txBody>
          <a:bodyPr wrap="none" rtlCol="0">
            <a:spAutoFit/>
          </a:bodyPr>
          <a:lstStyle/>
          <a:p>
            <a:pPr algn="ctr"/>
            <a:r>
              <a:rPr lang="zh-CN" altLang="en-US" sz="6000" dirty="0">
                <a:solidFill>
                  <a:srgbClr val="7B68A1"/>
                </a:solidFill>
                <a:latin typeface="思源黑体 CN Normal" panose="020B0400000000000000" pitchFamily="34" charset="-122"/>
                <a:ea typeface="思源黑体 CN Normal" panose="020B0400000000000000" pitchFamily="34" charset="-122"/>
              </a:rPr>
              <a:t>视频照片成果展示与设计提升</a:t>
            </a:r>
            <a:endParaRPr lang="zh-CN" altLang="en-US" sz="6000" dirty="0">
              <a:solidFill>
                <a:srgbClr val="7B68A1"/>
              </a:solidFill>
              <a:latin typeface="思源黑体 CN Normal" panose="020B0400000000000000" pitchFamily="34" charset="-122"/>
              <a:ea typeface="思源黑体 CN Normal" panose="020B0400000000000000" pitchFamily="34" charset="-122"/>
            </a:endParaRPr>
          </a:p>
        </p:txBody>
      </p:sp>
      <p:sp>
        <p:nvSpPr>
          <p:cNvPr id="23" name="矩形 22"/>
          <p:cNvSpPr/>
          <p:nvPr/>
        </p:nvSpPr>
        <p:spPr>
          <a:xfrm>
            <a:off x="2840021" y="4908496"/>
            <a:ext cx="6511951" cy="507831"/>
          </a:xfrm>
          <a:prstGeom prst="rect">
            <a:avLst/>
          </a:prstGeom>
        </p:spPr>
        <p:txBody>
          <a:bodyPr wrap="square">
            <a:spAutoFit/>
          </a:bodyPr>
          <a:lstStyle/>
          <a:p>
            <a:pPr algn="ctr">
              <a:lnSpc>
                <a:spcPct val="150000"/>
              </a:lnSpc>
            </a:pPr>
            <a:r>
              <a:rPr lang="zh-CN" altLang="en-US" sz="900" dirty="0">
                <a:solidFill>
                  <a:srgbClr val="7B68A1"/>
                </a:solidFill>
                <a:latin typeface="思源黑体 CN Normal" panose="020B0400000000000000" pitchFamily="34" charset="-122"/>
                <a:ea typeface="思源黑体 CN Normal" panose="020B0400000000000000" pitchFamily="34" charset="-122"/>
              </a:rPr>
              <a:t>Background and significance of topic selection</a:t>
            </a:r>
            <a:r>
              <a:rPr lang="en-US" altLang="zh-CN" sz="900" dirty="0">
                <a:solidFill>
                  <a:srgbClr val="7B68A1"/>
                </a:solidFill>
                <a:latin typeface="思源黑体 CN Normal" panose="020B0400000000000000" pitchFamily="34" charset="-122"/>
                <a:ea typeface="思源黑体 CN Normal" panose="020B0400000000000000" pitchFamily="34" charset="-122"/>
              </a:rPr>
              <a:t>.The graduation defense is a one – to - one game, and you need to show a strong gas field alone on the stage to withstand the pressure of at least five judges from the Defense Committee.</a:t>
            </a:r>
            <a:endParaRPr lang="en-US" altLang="zh-CN" sz="900" dirty="0">
              <a:solidFill>
                <a:srgbClr val="7B68A1"/>
              </a:solidFill>
              <a:latin typeface="思源黑体 CN Normal" panose="020B0400000000000000" pitchFamily="34" charset="-122"/>
              <a:ea typeface="思源黑体 CN Normal" panose="020B0400000000000000" pitchFamily="34" charset="-122"/>
            </a:endParaRPr>
          </a:p>
        </p:txBody>
      </p:sp>
      <p:cxnSp>
        <p:nvCxnSpPr>
          <p:cNvPr id="24" name="直接连接符 23"/>
          <p:cNvCxnSpPr/>
          <p:nvPr/>
        </p:nvCxnSpPr>
        <p:spPr>
          <a:xfrm>
            <a:off x="5627996" y="4825510"/>
            <a:ext cx="936000" cy="0"/>
          </a:xfrm>
          <a:prstGeom prst="line">
            <a:avLst/>
          </a:prstGeom>
          <a:ln w="19050">
            <a:solidFill>
              <a:srgbClr val="7B68A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633882" y="5503070"/>
            <a:ext cx="924228" cy="338554"/>
          </a:xfrm>
          <a:prstGeom prst="rect">
            <a:avLst/>
          </a:prstGeom>
          <a:noFill/>
        </p:spPr>
        <p:txBody>
          <a:bodyPr wrap="none" rtlCol="0">
            <a:spAutoFit/>
          </a:bodyPr>
          <a:lstStyle/>
          <a:p>
            <a:pPr algn="ctr"/>
            <a:r>
              <a:rPr lang="en-US" altLang="zh-CN" sz="1600" b="1" dirty="0">
                <a:solidFill>
                  <a:srgbClr val="7B68A1"/>
                </a:solidFill>
                <a:latin typeface="思源黑体 CN Normal" panose="020B0400000000000000" pitchFamily="34" charset="-122"/>
                <a:ea typeface="思源黑体 CN Normal" panose="020B0400000000000000" pitchFamily="34" charset="-122"/>
              </a:rPr>
              <a:t>Part 03</a:t>
            </a:r>
            <a:endParaRPr lang="zh-CN" altLang="en-US" sz="1600" b="1" dirty="0">
              <a:solidFill>
                <a:srgbClr val="7B68A1"/>
              </a:solidFill>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18271" y="209550"/>
            <a:ext cx="3608070" cy="36080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pic>
        <p:nvPicPr>
          <p:cNvPr id="52" name="图片 5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pic>
        <p:nvPicPr>
          <p:cNvPr id="37" name="图片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831" y="301388"/>
            <a:ext cx="11458340" cy="619127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
</file>

<file path=ppt/tags/tag1.xml><?xml version="1.0" encoding="utf-8"?>
<p:tagLst xmlns:p="http://schemas.openxmlformats.org/presentationml/2006/main">
  <p:tag name="ISPRING_PRESENTATION_TITLE" val="简约2.5D毕业论文答辩PPT模板"/>
  <p:tag name="KSO_WPP_MARK_KEY" val="0d8d182e-a8ed-4177-a8e5-3e1f12afaea5"/>
  <p:tag name="COMMONDATA" val="eyJoZGlkIjoiN2Y2OTA2YzAyYTJkNTk3YjM2OTEyNDMzYmEyNmIwNzk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5088</Words>
  <Application>WPS 演示</Application>
  <PresentationFormat>宽屏</PresentationFormat>
  <Paragraphs>237</Paragraphs>
  <Slides>22</Slides>
  <Notes>20</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22</vt:i4>
      </vt:variant>
    </vt:vector>
  </HeadingPairs>
  <TitlesOfParts>
    <vt:vector size="37" baseType="lpstr">
      <vt:lpstr>Arial</vt:lpstr>
      <vt:lpstr>宋体</vt:lpstr>
      <vt:lpstr>Wingdings</vt:lpstr>
      <vt:lpstr>思源黑体 CN Normal</vt:lpstr>
      <vt:lpstr>黑体</vt:lpstr>
      <vt:lpstr>方正正黑简体</vt:lpstr>
      <vt:lpstr>Open Sans</vt:lpstr>
      <vt:lpstr>等线</vt:lpstr>
      <vt:lpstr>Times New Roman</vt:lpstr>
      <vt:lpstr>微软雅黑</vt:lpstr>
      <vt:lpstr>Arial Unicode MS</vt:lpstr>
      <vt:lpstr>Calibri Light</vt:lpstr>
      <vt:lpstr>Calibri</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简约2.5D毕业论文答辩PPT模板</dc:title>
  <dc:creator>User</dc:creator>
  <cp:lastModifiedBy>杨雄峰</cp:lastModifiedBy>
  <cp:revision>15</cp:revision>
  <dcterms:created xsi:type="dcterms:W3CDTF">2019-03-06T19:26:00Z</dcterms:created>
  <dcterms:modified xsi:type="dcterms:W3CDTF">2023-06-08T07:26:49Z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FF67C8C2F6C04DAC93CB0CD1B091A933</vt:lpwstr>
  </property>
  <property fmtid="{D5CDD505-2E9C-101B-9397-08002B2CF9AE}" pid="3" name="KSOProductBuildVer">
    <vt:lpwstr>2052-11.1.0.12763</vt:lpwstr>
  </property>
</Properties>
</file>